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40"/>
  </p:notesMasterIdLst>
  <p:handoutMasterIdLst>
    <p:handoutMasterId r:id="rId41"/>
  </p:handoutMasterIdLst>
  <p:sldIdLst>
    <p:sldId id="273" r:id="rId3"/>
    <p:sldId id="309" r:id="rId4"/>
    <p:sldId id="274" r:id="rId5"/>
    <p:sldId id="276" r:id="rId6"/>
    <p:sldId id="277" r:id="rId7"/>
    <p:sldId id="280" r:id="rId8"/>
    <p:sldId id="281" r:id="rId9"/>
    <p:sldId id="282" r:id="rId10"/>
    <p:sldId id="284" r:id="rId11"/>
    <p:sldId id="266" r:id="rId12"/>
    <p:sldId id="286" r:id="rId13"/>
    <p:sldId id="289" r:id="rId14"/>
    <p:sldId id="268" r:id="rId15"/>
    <p:sldId id="257" r:id="rId16"/>
    <p:sldId id="270" r:id="rId17"/>
    <p:sldId id="278" r:id="rId18"/>
    <p:sldId id="256" r:id="rId19"/>
    <p:sldId id="261" r:id="rId20"/>
    <p:sldId id="259" r:id="rId21"/>
    <p:sldId id="409" r:id="rId22"/>
    <p:sldId id="892" r:id="rId23"/>
    <p:sldId id="889" r:id="rId24"/>
    <p:sldId id="893" r:id="rId25"/>
    <p:sldId id="267" r:id="rId26"/>
    <p:sldId id="262" r:id="rId27"/>
    <p:sldId id="263" r:id="rId28"/>
    <p:sldId id="269" r:id="rId29"/>
    <p:sldId id="401" r:id="rId30"/>
    <p:sldId id="408" r:id="rId31"/>
    <p:sldId id="287" r:id="rId32"/>
    <p:sldId id="288" r:id="rId33"/>
    <p:sldId id="894" r:id="rId34"/>
    <p:sldId id="898" r:id="rId35"/>
    <p:sldId id="899" r:id="rId36"/>
    <p:sldId id="900" r:id="rId37"/>
    <p:sldId id="901" r:id="rId38"/>
    <p:sldId id="902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0301" autoAdjust="0"/>
  </p:normalViewPr>
  <p:slideViewPr>
    <p:cSldViewPr>
      <p:cViewPr varScale="1">
        <p:scale>
          <a:sx n="101" d="100"/>
          <a:sy n="101" d="100"/>
        </p:scale>
        <p:origin x="184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-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4669A-8243-486A-B760-7708633FCB6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B53E1-B7DC-4E53-B35F-6516968BEFB6}">
      <dgm:prSet phldrT="[Text]"/>
      <dgm:spPr/>
      <dgm:t>
        <a:bodyPr/>
        <a:lstStyle/>
        <a:p>
          <a:r>
            <a:rPr lang="en-US" dirty="0"/>
            <a:t>Asthma</a:t>
          </a:r>
        </a:p>
      </dgm:t>
    </dgm:pt>
    <dgm:pt modelId="{1BFBA00D-E9D5-404B-97F0-218F35FD3D79}" type="parTrans" cxnId="{D153FDB5-A06B-4423-B3E1-F99E8929E665}">
      <dgm:prSet/>
      <dgm:spPr/>
      <dgm:t>
        <a:bodyPr/>
        <a:lstStyle/>
        <a:p>
          <a:endParaRPr lang="en-US"/>
        </a:p>
      </dgm:t>
    </dgm:pt>
    <dgm:pt modelId="{0D5EA57E-E10F-47C6-8301-C3837B697BB3}" type="sibTrans" cxnId="{D153FDB5-A06B-4423-B3E1-F99E8929E665}">
      <dgm:prSet/>
      <dgm:spPr/>
      <dgm:t>
        <a:bodyPr/>
        <a:lstStyle/>
        <a:p>
          <a:endParaRPr lang="en-US"/>
        </a:p>
      </dgm:t>
    </dgm:pt>
    <dgm:pt modelId="{7643BD16-90C9-4F85-9CE4-8CEF1B466AB6}">
      <dgm:prSet phldrT="[Text]"/>
      <dgm:spPr/>
      <dgm:t>
        <a:bodyPr/>
        <a:lstStyle/>
        <a:p>
          <a:r>
            <a:rPr lang="en-US" dirty="0"/>
            <a:t>Nitrogen oxides</a:t>
          </a:r>
        </a:p>
      </dgm:t>
    </dgm:pt>
    <dgm:pt modelId="{BAA9463C-8848-4AD0-A152-01DF43B64B3B}" type="parTrans" cxnId="{61CB4385-DB32-4AF7-8BB6-BE595C8430A9}">
      <dgm:prSet/>
      <dgm:spPr/>
      <dgm:t>
        <a:bodyPr/>
        <a:lstStyle/>
        <a:p>
          <a:endParaRPr lang="en-US"/>
        </a:p>
      </dgm:t>
    </dgm:pt>
    <dgm:pt modelId="{3F7C434F-F068-4C6F-AC9D-63B1B15989FB}" type="sibTrans" cxnId="{61CB4385-DB32-4AF7-8BB6-BE595C8430A9}">
      <dgm:prSet/>
      <dgm:spPr/>
      <dgm:t>
        <a:bodyPr/>
        <a:lstStyle/>
        <a:p>
          <a:endParaRPr lang="en-US"/>
        </a:p>
      </dgm:t>
    </dgm:pt>
    <dgm:pt modelId="{F0C62DD6-A4B6-4DA1-A997-86C1253DB230}">
      <dgm:prSet phldrT="[Text]"/>
      <dgm:spPr/>
      <dgm:t>
        <a:bodyPr/>
        <a:lstStyle/>
        <a:p>
          <a:r>
            <a:rPr lang="en-US" dirty="0"/>
            <a:t>Ozone</a:t>
          </a:r>
        </a:p>
      </dgm:t>
    </dgm:pt>
    <dgm:pt modelId="{DE57C28D-949A-4998-AED3-693EAC1562DF}" type="parTrans" cxnId="{7EFB6660-7B78-4691-994F-DC076D97954C}">
      <dgm:prSet/>
      <dgm:spPr/>
      <dgm:t>
        <a:bodyPr/>
        <a:lstStyle/>
        <a:p>
          <a:endParaRPr lang="en-US"/>
        </a:p>
      </dgm:t>
    </dgm:pt>
    <dgm:pt modelId="{41CBC256-C629-4689-9CD7-180B10E06D87}" type="sibTrans" cxnId="{7EFB6660-7B78-4691-994F-DC076D97954C}">
      <dgm:prSet/>
      <dgm:spPr/>
      <dgm:t>
        <a:bodyPr/>
        <a:lstStyle/>
        <a:p>
          <a:endParaRPr lang="en-US"/>
        </a:p>
      </dgm:t>
    </dgm:pt>
    <dgm:pt modelId="{1BF67428-6CC2-40DE-B7C3-209B9AB183E4}">
      <dgm:prSet phldrT="[Text]"/>
      <dgm:spPr/>
      <dgm:t>
        <a:bodyPr/>
        <a:lstStyle/>
        <a:p>
          <a:r>
            <a:rPr lang="en-US" dirty="0"/>
            <a:t>Particulates (PM 2.5)</a:t>
          </a:r>
        </a:p>
      </dgm:t>
    </dgm:pt>
    <dgm:pt modelId="{7ED54C5E-68DF-49F2-8034-7161918E0280}" type="parTrans" cxnId="{84C2E0A5-6090-4583-9D6C-CA15E717B7B1}">
      <dgm:prSet/>
      <dgm:spPr/>
      <dgm:t>
        <a:bodyPr/>
        <a:lstStyle/>
        <a:p>
          <a:endParaRPr lang="en-US"/>
        </a:p>
      </dgm:t>
    </dgm:pt>
    <dgm:pt modelId="{BBAD07E4-AB77-422A-A4A1-E39EF6D10E8D}" type="sibTrans" cxnId="{84C2E0A5-6090-4583-9D6C-CA15E717B7B1}">
      <dgm:prSet/>
      <dgm:spPr/>
      <dgm:t>
        <a:bodyPr/>
        <a:lstStyle/>
        <a:p>
          <a:endParaRPr lang="en-US"/>
        </a:p>
      </dgm:t>
    </dgm:pt>
    <dgm:pt modelId="{B4C84435-9BC9-44D1-B7E1-B6860B4FF518}">
      <dgm:prSet phldrT="[Text]"/>
      <dgm:spPr/>
      <dgm:t>
        <a:bodyPr/>
        <a:lstStyle/>
        <a:p>
          <a:r>
            <a:rPr lang="en-US" dirty="0"/>
            <a:t>Sulfur dioxide</a:t>
          </a:r>
        </a:p>
      </dgm:t>
    </dgm:pt>
    <dgm:pt modelId="{0DFCFB75-DDF5-4FCA-9E51-C5479EB9D551}" type="parTrans" cxnId="{3B2CDE24-0B98-4BFE-943D-D2834F8C24FA}">
      <dgm:prSet/>
      <dgm:spPr/>
      <dgm:t>
        <a:bodyPr/>
        <a:lstStyle/>
        <a:p>
          <a:endParaRPr lang="en-US"/>
        </a:p>
      </dgm:t>
    </dgm:pt>
    <dgm:pt modelId="{A0B226D0-2CEB-43E6-B254-1DCB3B1B2DF8}" type="sibTrans" cxnId="{3B2CDE24-0B98-4BFE-943D-D2834F8C24FA}">
      <dgm:prSet/>
      <dgm:spPr/>
      <dgm:t>
        <a:bodyPr/>
        <a:lstStyle/>
        <a:p>
          <a:endParaRPr lang="en-US"/>
        </a:p>
      </dgm:t>
    </dgm:pt>
    <dgm:pt modelId="{54BCB64E-429A-4782-AAFD-F84ACB247343}">
      <dgm:prSet phldrT="[Text]"/>
      <dgm:spPr/>
      <dgm:t>
        <a:bodyPr/>
        <a:lstStyle/>
        <a:p>
          <a:r>
            <a:rPr lang="en-US" dirty="0"/>
            <a:t>Pollen</a:t>
          </a:r>
        </a:p>
      </dgm:t>
    </dgm:pt>
    <dgm:pt modelId="{14EBF9CC-AAEC-4A60-B175-DD4C21884B6E}" type="parTrans" cxnId="{AB988282-AEEC-4708-9031-44A7FC65B81C}">
      <dgm:prSet/>
      <dgm:spPr/>
      <dgm:t>
        <a:bodyPr/>
        <a:lstStyle/>
        <a:p>
          <a:endParaRPr lang="en-US"/>
        </a:p>
      </dgm:t>
    </dgm:pt>
    <dgm:pt modelId="{1C275841-FF25-4C36-82E5-AFDDCA55A1A8}" type="sibTrans" cxnId="{AB988282-AEEC-4708-9031-44A7FC65B81C}">
      <dgm:prSet/>
      <dgm:spPr/>
      <dgm:t>
        <a:bodyPr/>
        <a:lstStyle/>
        <a:p>
          <a:endParaRPr lang="en-US"/>
        </a:p>
      </dgm:t>
    </dgm:pt>
    <dgm:pt modelId="{42B01641-2BC9-4126-8C00-83C5A801142D}">
      <dgm:prSet phldrT="[Text]"/>
      <dgm:spPr/>
      <dgm:t>
        <a:bodyPr/>
        <a:lstStyle/>
        <a:p>
          <a:r>
            <a:rPr lang="en-US" dirty="0"/>
            <a:t>Mold</a:t>
          </a:r>
        </a:p>
      </dgm:t>
    </dgm:pt>
    <dgm:pt modelId="{F52C7F1E-17CB-4E50-8376-A122204A451B}" type="parTrans" cxnId="{BA2F10C2-43D0-4FB7-A6EF-F20B926BB098}">
      <dgm:prSet/>
      <dgm:spPr/>
      <dgm:t>
        <a:bodyPr/>
        <a:lstStyle/>
        <a:p>
          <a:endParaRPr lang="en-US"/>
        </a:p>
      </dgm:t>
    </dgm:pt>
    <dgm:pt modelId="{591930F9-6C88-4E52-BEFA-DE831467717A}" type="sibTrans" cxnId="{BA2F10C2-43D0-4FB7-A6EF-F20B926BB098}">
      <dgm:prSet/>
      <dgm:spPr/>
      <dgm:t>
        <a:bodyPr/>
        <a:lstStyle/>
        <a:p>
          <a:endParaRPr lang="en-US"/>
        </a:p>
      </dgm:t>
    </dgm:pt>
    <dgm:pt modelId="{D841C30D-8F45-4286-80F2-08FC409EFD8C}">
      <dgm:prSet phldrT="[Text]"/>
      <dgm:spPr/>
      <dgm:t>
        <a:bodyPr/>
        <a:lstStyle/>
        <a:p>
          <a:r>
            <a:rPr lang="en-US" dirty="0"/>
            <a:t>Cockroach allergens</a:t>
          </a:r>
        </a:p>
      </dgm:t>
    </dgm:pt>
    <dgm:pt modelId="{EED4332F-BD2A-4197-85CF-DE2C19D8638E}" type="parTrans" cxnId="{583D206A-CB79-453A-85C9-FE632BDA509D}">
      <dgm:prSet/>
      <dgm:spPr/>
      <dgm:t>
        <a:bodyPr/>
        <a:lstStyle/>
        <a:p>
          <a:endParaRPr lang="en-US"/>
        </a:p>
      </dgm:t>
    </dgm:pt>
    <dgm:pt modelId="{1A2F2959-666B-430B-BAF2-BCC1A9A26B65}" type="sibTrans" cxnId="{583D206A-CB79-453A-85C9-FE632BDA509D}">
      <dgm:prSet/>
      <dgm:spPr/>
      <dgm:t>
        <a:bodyPr/>
        <a:lstStyle/>
        <a:p>
          <a:endParaRPr lang="en-US"/>
        </a:p>
      </dgm:t>
    </dgm:pt>
    <dgm:pt modelId="{EF4C1240-A4E8-4A7F-88AD-54AD77D30302}">
      <dgm:prSet phldrT="[Text]"/>
      <dgm:spPr/>
      <dgm:t>
        <a:bodyPr/>
        <a:lstStyle/>
        <a:p>
          <a:r>
            <a:rPr lang="en-US" dirty="0"/>
            <a:t>Smoking</a:t>
          </a:r>
        </a:p>
      </dgm:t>
    </dgm:pt>
    <dgm:pt modelId="{4F22C60F-3B50-4FFD-9D7B-F56BDEDEC9CC}" type="parTrans" cxnId="{8795F39D-64BD-4068-BC97-FBF7326EB582}">
      <dgm:prSet/>
      <dgm:spPr/>
      <dgm:t>
        <a:bodyPr/>
        <a:lstStyle/>
        <a:p>
          <a:endParaRPr lang="en-US"/>
        </a:p>
      </dgm:t>
    </dgm:pt>
    <dgm:pt modelId="{55F99AD3-D068-4EEA-AD70-3ECD5DC470C5}" type="sibTrans" cxnId="{8795F39D-64BD-4068-BC97-FBF7326EB582}">
      <dgm:prSet/>
      <dgm:spPr/>
      <dgm:t>
        <a:bodyPr/>
        <a:lstStyle/>
        <a:p>
          <a:endParaRPr lang="en-US"/>
        </a:p>
      </dgm:t>
    </dgm:pt>
    <dgm:pt modelId="{071FE620-13A6-4977-A489-2DEE79394DEC}">
      <dgm:prSet phldrT="[Text]"/>
      <dgm:spPr/>
      <dgm:t>
        <a:bodyPr/>
        <a:lstStyle/>
        <a:p>
          <a:r>
            <a:rPr lang="en-US" dirty="0"/>
            <a:t>Hazardous Air Pollutants</a:t>
          </a:r>
        </a:p>
      </dgm:t>
    </dgm:pt>
    <dgm:pt modelId="{80A3ABCA-3ACF-4644-AD4E-69DF088EA9C7}" type="parTrans" cxnId="{8E8F8BD1-2335-4BD5-98AE-61698F14FBAA}">
      <dgm:prSet/>
      <dgm:spPr/>
      <dgm:t>
        <a:bodyPr/>
        <a:lstStyle/>
        <a:p>
          <a:endParaRPr lang="en-US"/>
        </a:p>
      </dgm:t>
    </dgm:pt>
    <dgm:pt modelId="{AE6A5D4B-2FC0-451E-AE57-FE1EBE3BD175}" type="sibTrans" cxnId="{8E8F8BD1-2335-4BD5-98AE-61698F14FBAA}">
      <dgm:prSet/>
      <dgm:spPr/>
      <dgm:t>
        <a:bodyPr/>
        <a:lstStyle/>
        <a:p>
          <a:endParaRPr lang="en-US"/>
        </a:p>
      </dgm:t>
    </dgm:pt>
    <dgm:pt modelId="{055049A5-D38F-4E46-B247-7FA394164C85}" type="pres">
      <dgm:prSet presAssocID="{C4C4669A-8243-486A-B760-7708633FCB6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084FA6-C77F-4810-ADA9-D56A0A809570}" type="pres">
      <dgm:prSet presAssocID="{29BB53E1-B7DC-4E53-B35F-6516968BEFB6}" presName="centerShape" presStyleLbl="node0" presStyleIdx="0" presStyleCnt="1"/>
      <dgm:spPr/>
    </dgm:pt>
    <dgm:pt modelId="{AE31D121-3AC3-407C-BF7A-E4BC0A6FFBC3}" type="pres">
      <dgm:prSet presAssocID="{BAA9463C-8848-4AD0-A152-01DF43B64B3B}" presName="Name9" presStyleLbl="parChTrans1D2" presStyleIdx="0" presStyleCnt="9"/>
      <dgm:spPr/>
    </dgm:pt>
    <dgm:pt modelId="{3E1291A4-D19E-488B-9A6C-92579EE05106}" type="pres">
      <dgm:prSet presAssocID="{BAA9463C-8848-4AD0-A152-01DF43B64B3B}" presName="connTx" presStyleLbl="parChTrans1D2" presStyleIdx="0" presStyleCnt="9"/>
      <dgm:spPr/>
    </dgm:pt>
    <dgm:pt modelId="{8F830B6E-5AC9-4F37-8775-BF899F08EC11}" type="pres">
      <dgm:prSet presAssocID="{7643BD16-90C9-4F85-9CE4-8CEF1B466AB6}" presName="node" presStyleLbl="node1" presStyleIdx="0" presStyleCnt="9">
        <dgm:presLayoutVars>
          <dgm:bulletEnabled val="1"/>
        </dgm:presLayoutVars>
      </dgm:prSet>
      <dgm:spPr/>
    </dgm:pt>
    <dgm:pt modelId="{C6DB719A-5690-4BE0-8059-B33D47F2F862}" type="pres">
      <dgm:prSet presAssocID="{DE57C28D-949A-4998-AED3-693EAC1562DF}" presName="Name9" presStyleLbl="parChTrans1D2" presStyleIdx="1" presStyleCnt="9"/>
      <dgm:spPr/>
    </dgm:pt>
    <dgm:pt modelId="{20405074-0E83-4AE3-8A0A-4103346F6B9B}" type="pres">
      <dgm:prSet presAssocID="{DE57C28D-949A-4998-AED3-693EAC1562DF}" presName="connTx" presStyleLbl="parChTrans1D2" presStyleIdx="1" presStyleCnt="9"/>
      <dgm:spPr/>
    </dgm:pt>
    <dgm:pt modelId="{81F24423-BF0C-4E72-B02C-F7E7AD204585}" type="pres">
      <dgm:prSet presAssocID="{F0C62DD6-A4B6-4DA1-A997-86C1253DB230}" presName="node" presStyleLbl="node1" presStyleIdx="1" presStyleCnt="9">
        <dgm:presLayoutVars>
          <dgm:bulletEnabled val="1"/>
        </dgm:presLayoutVars>
      </dgm:prSet>
      <dgm:spPr/>
    </dgm:pt>
    <dgm:pt modelId="{41A2EDF8-DF88-4BE3-84A1-70C4C17588AD}" type="pres">
      <dgm:prSet presAssocID="{7ED54C5E-68DF-49F2-8034-7161918E0280}" presName="Name9" presStyleLbl="parChTrans1D2" presStyleIdx="2" presStyleCnt="9"/>
      <dgm:spPr/>
    </dgm:pt>
    <dgm:pt modelId="{945A3718-A98B-41CB-8E72-F490C3C02BBB}" type="pres">
      <dgm:prSet presAssocID="{7ED54C5E-68DF-49F2-8034-7161918E0280}" presName="connTx" presStyleLbl="parChTrans1D2" presStyleIdx="2" presStyleCnt="9"/>
      <dgm:spPr/>
    </dgm:pt>
    <dgm:pt modelId="{9A6F54FA-F8C0-4249-9A2F-56A0398449C0}" type="pres">
      <dgm:prSet presAssocID="{1BF67428-6CC2-40DE-B7C3-209B9AB183E4}" presName="node" presStyleLbl="node1" presStyleIdx="2" presStyleCnt="9">
        <dgm:presLayoutVars>
          <dgm:bulletEnabled val="1"/>
        </dgm:presLayoutVars>
      </dgm:prSet>
      <dgm:spPr/>
    </dgm:pt>
    <dgm:pt modelId="{2509C4F5-0A1A-4495-9668-5AC1E030CACB}" type="pres">
      <dgm:prSet presAssocID="{0DFCFB75-DDF5-4FCA-9E51-C5479EB9D551}" presName="Name9" presStyleLbl="parChTrans1D2" presStyleIdx="3" presStyleCnt="9"/>
      <dgm:spPr/>
    </dgm:pt>
    <dgm:pt modelId="{AB8941D5-8CDA-4A74-8744-83A8EA7024E1}" type="pres">
      <dgm:prSet presAssocID="{0DFCFB75-DDF5-4FCA-9E51-C5479EB9D551}" presName="connTx" presStyleLbl="parChTrans1D2" presStyleIdx="3" presStyleCnt="9"/>
      <dgm:spPr/>
    </dgm:pt>
    <dgm:pt modelId="{1B3F1A4B-208C-4495-963B-E98A56FA5693}" type="pres">
      <dgm:prSet presAssocID="{B4C84435-9BC9-44D1-B7E1-B6860B4FF518}" presName="node" presStyleLbl="node1" presStyleIdx="3" presStyleCnt="9">
        <dgm:presLayoutVars>
          <dgm:bulletEnabled val="1"/>
        </dgm:presLayoutVars>
      </dgm:prSet>
      <dgm:spPr/>
    </dgm:pt>
    <dgm:pt modelId="{90D39FB2-5457-480C-A4E2-989B11848865}" type="pres">
      <dgm:prSet presAssocID="{14EBF9CC-AAEC-4A60-B175-DD4C21884B6E}" presName="Name9" presStyleLbl="parChTrans1D2" presStyleIdx="4" presStyleCnt="9"/>
      <dgm:spPr/>
    </dgm:pt>
    <dgm:pt modelId="{2B287864-FB17-4F67-B161-05FB4A0E8E37}" type="pres">
      <dgm:prSet presAssocID="{14EBF9CC-AAEC-4A60-B175-DD4C21884B6E}" presName="connTx" presStyleLbl="parChTrans1D2" presStyleIdx="4" presStyleCnt="9"/>
      <dgm:spPr/>
    </dgm:pt>
    <dgm:pt modelId="{C76025A6-F907-42D9-A238-075988159D71}" type="pres">
      <dgm:prSet presAssocID="{54BCB64E-429A-4782-AAFD-F84ACB247343}" presName="node" presStyleLbl="node1" presStyleIdx="4" presStyleCnt="9">
        <dgm:presLayoutVars>
          <dgm:bulletEnabled val="1"/>
        </dgm:presLayoutVars>
      </dgm:prSet>
      <dgm:spPr/>
    </dgm:pt>
    <dgm:pt modelId="{25ACDEC8-7BD7-4B66-8A82-29446E7645B6}" type="pres">
      <dgm:prSet presAssocID="{F52C7F1E-17CB-4E50-8376-A122204A451B}" presName="Name9" presStyleLbl="parChTrans1D2" presStyleIdx="5" presStyleCnt="9"/>
      <dgm:spPr/>
    </dgm:pt>
    <dgm:pt modelId="{BC9D26B1-31EC-48F2-AA7A-B52056D6F4F5}" type="pres">
      <dgm:prSet presAssocID="{F52C7F1E-17CB-4E50-8376-A122204A451B}" presName="connTx" presStyleLbl="parChTrans1D2" presStyleIdx="5" presStyleCnt="9"/>
      <dgm:spPr/>
    </dgm:pt>
    <dgm:pt modelId="{4AD2650B-AB2C-4EDA-B0DF-97E6BBB824F0}" type="pres">
      <dgm:prSet presAssocID="{42B01641-2BC9-4126-8C00-83C5A801142D}" presName="node" presStyleLbl="node1" presStyleIdx="5" presStyleCnt="9">
        <dgm:presLayoutVars>
          <dgm:bulletEnabled val="1"/>
        </dgm:presLayoutVars>
      </dgm:prSet>
      <dgm:spPr/>
    </dgm:pt>
    <dgm:pt modelId="{CE7E9760-1E50-4DE3-AC00-164AD79AE0C8}" type="pres">
      <dgm:prSet presAssocID="{EED4332F-BD2A-4197-85CF-DE2C19D8638E}" presName="Name9" presStyleLbl="parChTrans1D2" presStyleIdx="6" presStyleCnt="9"/>
      <dgm:spPr/>
    </dgm:pt>
    <dgm:pt modelId="{E959EE67-9EA4-4B69-8D90-015803C236FD}" type="pres">
      <dgm:prSet presAssocID="{EED4332F-BD2A-4197-85CF-DE2C19D8638E}" presName="connTx" presStyleLbl="parChTrans1D2" presStyleIdx="6" presStyleCnt="9"/>
      <dgm:spPr/>
    </dgm:pt>
    <dgm:pt modelId="{2C54F4B2-B180-43A9-ACAA-E0F23C2AF360}" type="pres">
      <dgm:prSet presAssocID="{D841C30D-8F45-4286-80F2-08FC409EFD8C}" presName="node" presStyleLbl="node1" presStyleIdx="6" presStyleCnt="9">
        <dgm:presLayoutVars>
          <dgm:bulletEnabled val="1"/>
        </dgm:presLayoutVars>
      </dgm:prSet>
      <dgm:spPr/>
    </dgm:pt>
    <dgm:pt modelId="{257C53F5-CDE5-4A46-890E-3AC39062F1CE}" type="pres">
      <dgm:prSet presAssocID="{4F22C60F-3B50-4FFD-9D7B-F56BDEDEC9CC}" presName="Name9" presStyleLbl="parChTrans1D2" presStyleIdx="7" presStyleCnt="9"/>
      <dgm:spPr/>
    </dgm:pt>
    <dgm:pt modelId="{88FEDFBA-D409-4A66-8683-CAD4BEEBBDC6}" type="pres">
      <dgm:prSet presAssocID="{4F22C60F-3B50-4FFD-9D7B-F56BDEDEC9CC}" presName="connTx" presStyleLbl="parChTrans1D2" presStyleIdx="7" presStyleCnt="9"/>
      <dgm:spPr/>
    </dgm:pt>
    <dgm:pt modelId="{D9CC032C-4AC6-4E47-9AD9-FBC3F3E9E4F1}" type="pres">
      <dgm:prSet presAssocID="{EF4C1240-A4E8-4A7F-88AD-54AD77D30302}" presName="node" presStyleLbl="node1" presStyleIdx="7" presStyleCnt="9">
        <dgm:presLayoutVars>
          <dgm:bulletEnabled val="1"/>
        </dgm:presLayoutVars>
      </dgm:prSet>
      <dgm:spPr/>
    </dgm:pt>
    <dgm:pt modelId="{B9989572-E1C2-4599-AB3C-D1D37AC3BE9B}" type="pres">
      <dgm:prSet presAssocID="{80A3ABCA-3ACF-4644-AD4E-69DF088EA9C7}" presName="Name9" presStyleLbl="parChTrans1D2" presStyleIdx="8" presStyleCnt="9"/>
      <dgm:spPr/>
    </dgm:pt>
    <dgm:pt modelId="{87AF7806-A684-48B6-83DE-C64889EBAC4A}" type="pres">
      <dgm:prSet presAssocID="{80A3ABCA-3ACF-4644-AD4E-69DF088EA9C7}" presName="connTx" presStyleLbl="parChTrans1D2" presStyleIdx="8" presStyleCnt="9"/>
      <dgm:spPr/>
    </dgm:pt>
    <dgm:pt modelId="{56BD47B8-BAAA-4ED0-B731-FC5CC7629311}" type="pres">
      <dgm:prSet presAssocID="{071FE620-13A6-4977-A489-2DEE79394DEC}" presName="node" presStyleLbl="node1" presStyleIdx="8" presStyleCnt="9">
        <dgm:presLayoutVars>
          <dgm:bulletEnabled val="1"/>
        </dgm:presLayoutVars>
      </dgm:prSet>
      <dgm:spPr/>
    </dgm:pt>
  </dgm:ptLst>
  <dgm:cxnLst>
    <dgm:cxn modelId="{B76AB01B-F0A2-443C-8012-171E8E51891C}" type="presOf" srcId="{1BF67428-6CC2-40DE-B7C3-209B9AB183E4}" destId="{9A6F54FA-F8C0-4249-9A2F-56A0398449C0}" srcOrd="0" destOrd="0" presId="urn:microsoft.com/office/officeart/2005/8/layout/radial1"/>
    <dgm:cxn modelId="{D76DA322-F908-44EB-B2ED-19E4FAB765AA}" type="presOf" srcId="{7643BD16-90C9-4F85-9CE4-8CEF1B466AB6}" destId="{8F830B6E-5AC9-4F37-8775-BF899F08EC11}" srcOrd="0" destOrd="0" presId="urn:microsoft.com/office/officeart/2005/8/layout/radial1"/>
    <dgm:cxn modelId="{B7A9BB23-52DC-4F53-B141-881E340B2FD3}" type="presOf" srcId="{7ED54C5E-68DF-49F2-8034-7161918E0280}" destId="{945A3718-A98B-41CB-8E72-F490C3C02BBB}" srcOrd="1" destOrd="0" presId="urn:microsoft.com/office/officeart/2005/8/layout/radial1"/>
    <dgm:cxn modelId="{0FD6D524-8B04-4425-8207-8CB999308B0A}" type="presOf" srcId="{D841C30D-8F45-4286-80F2-08FC409EFD8C}" destId="{2C54F4B2-B180-43A9-ACAA-E0F23C2AF360}" srcOrd="0" destOrd="0" presId="urn:microsoft.com/office/officeart/2005/8/layout/radial1"/>
    <dgm:cxn modelId="{3B2CDE24-0B98-4BFE-943D-D2834F8C24FA}" srcId="{29BB53E1-B7DC-4E53-B35F-6516968BEFB6}" destId="{B4C84435-9BC9-44D1-B7E1-B6860B4FF518}" srcOrd="3" destOrd="0" parTransId="{0DFCFB75-DDF5-4FCA-9E51-C5479EB9D551}" sibTransId="{A0B226D0-2CEB-43E6-B254-1DCB3B1B2DF8}"/>
    <dgm:cxn modelId="{48E6E933-0E80-44D6-B6EA-98185FE828C4}" type="presOf" srcId="{BAA9463C-8848-4AD0-A152-01DF43B64B3B}" destId="{AE31D121-3AC3-407C-BF7A-E4BC0A6FFBC3}" srcOrd="0" destOrd="0" presId="urn:microsoft.com/office/officeart/2005/8/layout/radial1"/>
    <dgm:cxn modelId="{BABAA735-F12B-439A-8395-4E46F62B12A6}" type="presOf" srcId="{B4C84435-9BC9-44D1-B7E1-B6860B4FF518}" destId="{1B3F1A4B-208C-4495-963B-E98A56FA5693}" srcOrd="0" destOrd="0" presId="urn:microsoft.com/office/officeart/2005/8/layout/radial1"/>
    <dgm:cxn modelId="{08800137-F2A3-4426-AA01-84F3A9B9FE15}" type="presOf" srcId="{42B01641-2BC9-4126-8C00-83C5A801142D}" destId="{4AD2650B-AB2C-4EDA-B0DF-97E6BBB824F0}" srcOrd="0" destOrd="0" presId="urn:microsoft.com/office/officeart/2005/8/layout/radial1"/>
    <dgm:cxn modelId="{8E8AFE5D-22E7-44BC-A86B-DBDE4090BE62}" type="presOf" srcId="{F0C62DD6-A4B6-4DA1-A997-86C1253DB230}" destId="{81F24423-BF0C-4E72-B02C-F7E7AD204585}" srcOrd="0" destOrd="0" presId="urn:microsoft.com/office/officeart/2005/8/layout/radial1"/>
    <dgm:cxn modelId="{7EFB6660-7B78-4691-994F-DC076D97954C}" srcId="{29BB53E1-B7DC-4E53-B35F-6516968BEFB6}" destId="{F0C62DD6-A4B6-4DA1-A997-86C1253DB230}" srcOrd="1" destOrd="0" parTransId="{DE57C28D-949A-4998-AED3-693EAC1562DF}" sibTransId="{41CBC256-C629-4689-9CD7-180B10E06D87}"/>
    <dgm:cxn modelId="{C2826F43-B86F-4316-A8E3-B4DDB4261E42}" type="presOf" srcId="{7ED54C5E-68DF-49F2-8034-7161918E0280}" destId="{41A2EDF8-DF88-4BE3-84A1-70C4C17588AD}" srcOrd="0" destOrd="0" presId="urn:microsoft.com/office/officeart/2005/8/layout/radial1"/>
    <dgm:cxn modelId="{B5CAA949-A6CB-4396-9C35-2917EB00399F}" type="presOf" srcId="{C4C4669A-8243-486A-B760-7708633FCB62}" destId="{055049A5-D38F-4E46-B247-7FA394164C85}" srcOrd="0" destOrd="0" presId="urn:microsoft.com/office/officeart/2005/8/layout/radial1"/>
    <dgm:cxn modelId="{583D206A-CB79-453A-85C9-FE632BDA509D}" srcId="{29BB53E1-B7DC-4E53-B35F-6516968BEFB6}" destId="{D841C30D-8F45-4286-80F2-08FC409EFD8C}" srcOrd="6" destOrd="0" parTransId="{EED4332F-BD2A-4197-85CF-DE2C19D8638E}" sibTransId="{1A2F2959-666B-430B-BAF2-BCC1A9A26B65}"/>
    <dgm:cxn modelId="{2DCA5771-F292-4889-807E-6F441CA2693F}" type="presOf" srcId="{EED4332F-BD2A-4197-85CF-DE2C19D8638E}" destId="{E959EE67-9EA4-4B69-8D90-015803C236FD}" srcOrd="1" destOrd="0" presId="urn:microsoft.com/office/officeart/2005/8/layout/radial1"/>
    <dgm:cxn modelId="{088BCE51-CD96-49FD-BFF2-C31F2810B8B3}" type="presOf" srcId="{0DFCFB75-DDF5-4FCA-9E51-C5479EB9D551}" destId="{2509C4F5-0A1A-4495-9668-5AC1E030CACB}" srcOrd="0" destOrd="0" presId="urn:microsoft.com/office/officeart/2005/8/layout/radial1"/>
    <dgm:cxn modelId="{49EBB972-FD6E-47F1-A551-B06D4590DB75}" type="presOf" srcId="{80A3ABCA-3ACF-4644-AD4E-69DF088EA9C7}" destId="{B9989572-E1C2-4599-AB3C-D1D37AC3BE9B}" srcOrd="0" destOrd="0" presId="urn:microsoft.com/office/officeart/2005/8/layout/radial1"/>
    <dgm:cxn modelId="{E6AF5781-CCC8-4BA8-B127-3E2FC333866B}" type="presOf" srcId="{80A3ABCA-3ACF-4644-AD4E-69DF088EA9C7}" destId="{87AF7806-A684-48B6-83DE-C64889EBAC4A}" srcOrd="1" destOrd="0" presId="urn:microsoft.com/office/officeart/2005/8/layout/radial1"/>
    <dgm:cxn modelId="{AB988282-AEEC-4708-9031-44A7FC65B81C}" srcId="{29BB53E1-B7DC-4E53-B35F-6516968BEFB6}" destId="{54BCB64E-429A-4782-AAFD-F84ACB247343}" srcOrd="4" destOrd="0" parTransId="{14EBF9CC-AAEC-4A60-B175-DD4C21884B6E}" sibTransId="{1C275841-FF25-4C36-82E5-AFDDCA55A1A8}"/>
    <dgm:cxn modelId="{61CB4385-DB32-4AF7-8BB6-BE595C8430A9}" srcId="{29BB53E1-B7DC-4E53-B35F-6516968BEFB6}" destId="{7643BD16-90C9-4F85-9CE4-8CEF1B466AB6}" srcOrd="0" destOrd="0" parTransId="{BAA9463C-8848-4AD0-A152-01DF43B64B3B}" sibTransId="{3F7C434F-F068-4C6F-AC9D-63B1B15989FB}"/>
    <dgm:cxn modelId="{C60EB885-D6D0-4AF0-825D-24D9F46D3703}" type="presOf" srcId="{071FE620-13A6-4977-A489-2DEE79394DEC}" destId="{56BD47B8-BAAA-4ED0-B731-FC5CC7629311}" srcOrd="0" destOrd="0" presId="urn:microsoft.com/office/officeart/2005/8/layout/radial1"/>
    <dgm:cxn modelId="{90D4AF89-81FE-4FF2-BC33-166B71D6D70F}" type="presOf" srcId="{4F22C60F-3B50-4FFD-9D7B-F56BDEDEC9CC}" destId="{88FEDFBA-D409-4A66-8683-CAD4BEEBBDC6}" srcOrd="1" destOrd="0" presId="urn:microsoft.com/office/officeart/2005/8/layout/radial1"/>
    <dgm:cxn modelId="{0A43BD8C-B481-42B8-8299-B6796BC2EE16}" type="presOf" srcId="{14EBF9CC-AAEC-4A60-B175-DD4C21884B6E}" destId="{2B287864-FB17-4F67-B161-05FB4A0E8E37}" srcOrd="1" destOrd="0" presId="urn:microsoft.com/office/officeart/2005/8/layout/radial1"/>
    <dgm:cxn modelId="{F38DBD90-7DEC-4B30-A052-B499ABF0CEF6}" type="presOf" srcId="{F52C7F1E-17CB-4E50-8376-A122204A451B}" destId="{25ACDEC8-7BD7-4B66-8A82-29446E7645B6}" srcOrd="0" destOrd="0" presId="urn:microsoft.com/office/officeart/2005/8/layout/radial1"/>
    <dgm:cxn modelId="{19723499-99B3-45B2-98E5-F46430311E2D}" type="presOf" srcId="{4F22C60F-3B50-4FFD-9D7B-F56BDEDEC9CC}" destId="{257C53F5-CDE5-4A46-890E-3AC39062F1CE}" srcOrd="0" destOrd="0" presId="urn:microsoft.com/office/officeart/2005/8/layout/radial1"/>
    <dgm:cxn modelId="{8795F39D-64BD-4068-BC97-FBF7326EB582}" srcId="{29BB53E1-B7DC-4E53-B35F-6516968BEFB6}" destId="{EF4C1240-A4E8-4A7F-88AD-54AD77D30302}" srcOrd="7" destOrd="0" parTransId="{4F22C60F-3B50-4FFD-9D7B-F56BDEDEC9CC}" sibTransId="{55F99AD3-D068-4EEA-AD70-3ECD5DC470C5}"/>
    <dgm:cxn modelId="{84C2E0A5-6090-4583-9D6C-CA15E717B7B1}" srcId="{29BB53E1-B7DC-4E53-B35F-6516968BEFB6}" destId="{1BF67428-6CC2-40DE-B7C3-209B9AB183E4}" srcOrd="2" destOrd="0" parTransId="{7ED54C5E-68DF-49F2-8034-7161918E0280}" sibTransId="{BBAD07E4-AB77-422A-A4A1-E39EF6D10E8D}"/>
    <dgm:cxn modelId="{5B0D19A7-C9D7-40F5-A122-6A2F3E12BE76}" type="presOf" srcId="{54BCB64E-429A-4782-AAFD-F84ACB247343}" destId="{C76025A6-F907-42D9-A238-075988159D71}" srcOrd="0" destOrd="0" presId="urn:microsoft.com/office/officeart/2005/8/layout/radial1"/>
    <dgm:cxn modelId="{32C249A8-ABE0-4E3A-A15F-A76FC0E7CFAD}" type="presOf" srcId="{DE57C28D-949A-4998-AED3-693EAC1562DF}" destId="{C6DB719A-5690-4BE0-8059-B33D47F2F862}" srcOrd="0" destOrd="0" presId="urn:microsoft.com/office/officeart/2005/8/layout/radial1"/>
    <dgm:cxn modelId="{8B4D2EB4-34D5-4F6F-9F2D-2FB76932096E}" type="presOf" srcId="{EF4C1240-A4E8-4A7F-88AD-54AD77D30302}" destId="{D9CC032C-4AC6-4E47-9AD9-FBC3F3E9E4F1}" srcOrd="0" destOrd="0" presId="urn:microsoft.com/office/officeart/2005/8/layout/radial1"/>
    <dgm:cxn modelId="{D153FDB5-A06B-4423-B3E1-F99E8929E665}" srcId="{C4C4669A-8243-486A-B760-7708633FCB62}" destId="{29BB53E1-B7DC-4E53-B35F-6516968BEFB6}" srcOrd="0" destOrd="0" parTransId="{1BFBA00D-E9D5-404B-97F0-218F35FD3D79}" sibTransId="{0D5EA57E-E10F-47C6-8301-C3837B697BB3}"/>
    <dgm:cxn modelId="{BA2F10C2-43D0-4FB7-A6EF-F20B926BB098}" srcId="{29BB53E1-B7DC-4E53-B35F-6516968BEFB6}" destId="{42B01641-2BC9-4126-8C00-83C5A801142D}" srcOrd="5" destOrd="0" parTransId="{F52C7F1E-17CB-4E50-8376-A122204A451B}" sibTransId="{591930F9-6C88-4E52-BEFA-DE831467717A}"/>
    <dgm:cxn modelId="{579964CC-E314-4514-BE96-D65EBC0D0ECE}" type="presOf" srcId="{BAA9463C-8848-4AD0-A152-01DF43B64B3B}" destId="{3E1291A4-D19E-488B-9A6C-92579EE05106}" srcOrd="1" destOrd="0" presId="urn:microsoft.com/office/officeart/2005/8/layout/radial1"/>
    <dgm:cxn modelId="{8E9C50CD-8473-4012-8181-A77F3F964470}" type="presOf" srcId="{DE57C28D-949A-4998-AED3-693EAC1562DF}" destId="{20405074-0E83-4AE3-8A0A-4103346F6B9B}" srcOrd="1" destOrd="0" presId="urn:microsoft.com/office/officeart/2005/8/layout/radial1"/>
    <dgm:cxn modelId="{8E8F8BD1-2335-4BD5-98AE-61698F14FBAA}" srcId="{29BB53E1-B7DC-4E53-B35F-6516968BEFB6}" destId="{071FE620-13A6-4977-A489-2DEE79394DEC}" srcOrd="8" destOrd="0" parTransId="{80A3ABCA-3ACF-4644-AD4E-69DF088EA9C7}" sibTransId="{AE6A5D4B-2FC0-451E-AE57-FE1EBE3BD175}"/>
    <dgm:cxn modelId="{05B0D0D7-11E8-4176-BB49-A988A542999D}" type="presOf" srcId="{0DFCFB75-DDF5-4FCA-9E51-C5479EB9D551}" destId="{AB8941D5-8CDA-4A74-8744-83A8EA7024E1}" srcOrd="1" destOrd="0" presId="urn:microsoft.com/office/officeart/2005/8/layout/radial1"/>
    <dgm:cxn modelId="{B3840CDE-C6F4-46BF-981A-C3AA0FF1E372}" type="presOf" srcId="{EED4332F-BD2A-4197-85CF-DE2C19D8638E}" destId="{CE7E9760-1E50-4DE3-AC00-164AD79AE0C8}" srcOrd="0" destOrd="0" presId="urn:microsoft.com/office/officeart/2005/8/layout/radial1"/>
    <dgm:cxn modelId="{65EB5EEE-6D4D-430A-AE83-66DBE633E27A}" type="presOf" srcId="{29BB53E1-B7DC-4E53-B35F-6516968BEFB6}" destId="{01084FA6-C77F-4810-ADA9-D56A0A809570}" srcOrd="0" destOrd="0" presId="urn:microsoft.com/office/officeart/2005/8/layout/radial1"/>
    <dgm:cxn modelId="{5D298FF2-D9E4-43E9-9192-2EA8C1CF3524}" type="presOf" srcId="{F52C7F1E-17CB-4E50-8376-A122204A451B}" destId="{BC9D26B1-31EC-48F2-AA7A-B52056D6F4F5}" srcOrd="1" destOrd="0" presId="urn:microsoft.com/office/officeart/2005/8/layout/radial1"/>
    <dgm:cxn modelId="{BAC42CFE-5086-4B01-A2F2-84317D1AC436}" type="presOf" srcId="{14EBF9CC-AAEC-4A60-B175-DD4C21884B6E}" destId="{90D39FB2-5457-480C-A4E2-989B11848865}" srcOrd="0" destOrd="0" presId="urn:microsoft.com/office/officeart/2005/8/layout/radial1"/>
    <dgm:cxn modelId="{76F8856A-C096-4867-BC3E-C088E8D25807}" type="presParOf" srcId="{055049A5-D38F-4E46-B247-7FA394164C85}" destId="{01084FA6-C77F-4810-ADA9-D56A0A809570}" srcOrd="0" destOrd="0" presId="urn:microsoft.com/office/officeart/2005/8/layout/radial1"/>
    <dgm:cxn modelId="{74A1C24C-9D34-468F-B052-77DB1D722E00}" type="presParOf" srcId="{055049A5-D38F-4E46-B247-7FA394164C85}" destId="{AE31D121-3AC3-407C-BF7A-E4BC0A6FFBC3}" srcOrd="1" destOrd="0" presId="urn:microsoft.com/office/officeart/2005/8/layout/radial1"/>
    <dgm:cxn modelId="{8791014F-203B-44A8-B504-6F376972F1E9}" type="presParOf" srcId="{AE31D121-3AC3-407C-BF7A-E4BC0A6FFBC3}" destId="{3E1291A4-D19E-488B-9A6C-92579EE05106}" srcOrd="0" destOrd="0" presId="urn:microsoft.com/office/officeart/2005/8/layout/radial1"/>
    <dgm:cxn modelId="{4690258A-3337-4EAC-96F9-59E50A918E68}" type="presParOf" srcId="{055049A5-D38F-4E46-B247-7FA394164C85}" destId="{8F830B6E-5AC9-4F37-8775-BF899F08EC11}" srcOrd="2" destOrd="0" presId="urn:microsoft.com/office/officeart/2005/8/layout/radial1"/>
    <dgm:cxn modelId="{E62725E3-9490-4AD8-9AB4-7407A7231CCD}" type="presParOf" srcId="{055049A5-D38F-4E46-B247-7FA394164C85}" destId="{C6DB719A-5690-4BE0-8059-B33D47F2F862}" srcOrd="3" destOrd="0" presId="urn:microsoft.com/office/officeart/2005/8/layout/radial1"/>
    <dgm:cxn modelId="{EFF90AEF-96FE-457E-86E8-70F45F6BEE5B}" type="presParOf" srcId="{C6DB719A-5690-4BE0-8059-B33D47F2F862}" destId="{20405074-0E83-4AE3-8A0A-4103346F6B9B}" srcOrd="0" destOrd="0" presId="urn:microsoft.com/office/officeart/2005/8/layout/radial1"/>
    <dgm:cxn modelId="{F61DB563-8A13-4CF4-A3E9-E50C80E42DA7}" type="presParOf" srcId="{055049A5-D38F-4E46-B247-7FA394164C85}" destId="{81F24423-BF0C-4E72-B02C-F7E7AD204585}" srcOrd="4" destOrd="0" presId="urn:microsoft.com/office/officeart/2005/8/layout/radial1"/>
    <dgm:cxn modelId="{1D75268A-06B2-423C-901D-4EBF8B8C8D79}" type="presParOf" srcId="{055049A5-D38F-4E46-B247-7FA394164C85}" destId="{41A2EDF8-DF88-4BE3-84A1-70C4C17588AD}" srcOrd="5" destOrd="0" presId="urn:microsoft.com/office/officeart/2005/8/layout/radial1"/>
    <dgm:cxn modelId="{87BD664B-8A36-41E3-9FC8-AB528E39930B}" type="presParOf" srcId="{41A2EDF8-DF88-4BE3-84A1-70C4C17588AD}" destId="{945A3718-A98B-41CB-8E72-F490C3C02BBB}" srcOrd="0" destOrd="0" presId="urn:microsoft.com/office/officeart/2005/8/layout/radial1"/>
    <dgm:cxn modelId="{0AE3C1CB-C990-41C8-AEDF-A46BD41065C9}" type="presParOf" srcId="{055049A5-D38F-4E46-B247-7FA394164C85}" destId="{9A6F54FA-F8C0-4249-9A2F-56A0398449C0}" srcOrd="6" destOrd="0" presId="urn:microsoft.com/office/officeart/2005/8/layout/radial1"/>
    <dgm:cxn modelId="{B830F8AD-8027-480A-843A-D544E4DBD5D0}" type="presParOf" srcId="{055049A5-D38F-4E46-B247-7FA394164C85}" destId="{2509C4F5-0A1A-4495-9668-5AC1E030CACB}" srcOrd="7" destOrd="0" presId="urn:microsoft.com/office/officeart/2005/8/layout/radial1"/>
    <dgm:cxn modelId="{4A34A881-9717-4A4E-8379-0DB768EF554D}" type="presParOf" srcId="{2509C4F5-0A1A-4495-9668-5AC1E030CACB}" destId="{AB8941D5-8CDA-4A74-8744-83A8EA7024E1}" srcOrd="0" destOrd="0" presId="urn:microsoft.com/office/officeart/2005/8/layout/radial1"/>
    <dgm:cxn modelId="{9C3E96B4-5A7E-450D-8064-109C3DAA8B28}" type="presParOf" srcId="{055049A5-D38F-4E46-B247-7FA394164C85}" destId="{1B3F1A4B-208C-4495-963B-E98A56FA5693}" srcOrd="8" destOrd="0" presId="urn:microsoft.com/office/officeart/2005/8/layout/radial1"/>
    <dgm:cxn modelId="{3CD72DA9-1358-43A6-895C-98A90AD4229D}" type="presParOf" srcId="{055049A5-D38F-4E46-B247-7FA394164C85}" destId="{90D39FB2-5457-480C-A4E2-989B11848865}" srcOrd="9" destOrd="0" presId="urn:microsoft.com/office/officeart/2005/8/layout/radial1"/>
    <dgm:cxn modelId="{4DD979C8-B456-4DAF-B6EF-2FAE0DD0CEAF}" type="presParOf" srcId="{90D39FB2-5457-480C-A4E2-989B11848865}" destId="{2B287864-FB17-4F67-B161-05FB4A0E8E37}" srcOrd="0" destOrd="0" presId="urn:microsoft.com/office/officeart/2005/8/layout/radial1"/>
    <dgm:cxn modelId="{D3EDC98B-5F50-4DA1-AE08-C4BD890EA260}" type="presParOf" srcId="{055049A5-D38F-4E46-B247-7FA394164C85}" destId="{C76025A6-F907-42D9-A238-075988159D71}" srcOrd="10" destOrd="0" presId="urn:microsoft.com/office/officeart/2005/8/layout/radial1"/>
    <dgm:cxn modelId="{A99EA1D8-29D3-4206-80CD-F45248591038}" type="presParOf" srcId="{055049A5-D38F-4E46-B247-7FA394164C85}" destId="{25ACDEC8-7BD7-4B66-8A82-29446E7645B6}" srcOrd="11" destOrd="0" presId="urn:microsoft.com/office/officeart/2005/8/layout/radial1"/>
    <dgm:cxn modelId="{11502698-4D9E-4CE7-AAC7-3C73A7B1E145}" type="presParOf" srcId="{25ACDEC8-7BD7-4B66-8A82-29446E7645B6}" destId="{BC9D26B1-31EC-48F2-AA7A-B52056D6F4F5}" srcOrd="0" destOrd="0" presId="urn:microsoft.com/office/officeart/2005/8/layout/radial1"/>
    <dgm:cxn modelId="{C673CE01-BDFC-445D-B504-858F5F603B6B}" type="presParOf" srcId="{055049A5-D38F-4E46-B247-7FA394164C85}" destId="{4AD2650B-AB2C-4EDA-B0DF-97E6BBB824F0}" srcOrd="12" destOrd="0" presId="urn:microsoft.com/office/officeart/2005/8/layout/radial1"/>
    <dgm:cxn modelId="{39A3D668-FFAF-45EE-86CB-0C67A68FD5BC}" type="presParOf" srcId="{055049A5-D38F-4E46-B247-7FA394164C85}" destId="{CE7E9760-1E50-4DE3-AC00-164AD79AE0C8}" srcOrd="13" destOrd="0" presId="urn:microsoft.com/office/officeart/2005/8/layout/radial1"/>
    <dgm:cxn modelId="{9D1F297B-DBD9-4068-860D-FBC17334DE09}" type="presParOf" srcId="{CE7E9760-1E50-4DE3-AC00-164AD79AE0C8}" destId="{E959EE67-9EA4-4B69-8D90-015803C236FD}" srcOrd="0" destOrd="0" presId="urn:microsoft.com/office/officeart/2005/8/layout/radial1"/>
    <dgm:cxn modelId="{4F4624D7-3384-4EBC-9041-8C61A738AAA0}" type="presParOf" srcId="{055049A5-D38F-4E46-B247-7FA394164C85}" destId="{2C54F4B2-B180-43A9-ACAA-E0F23C2AF360}" srcOrd="14" destOrd="0" presId="urn:microsoft.com/office/officeart/2005/8/layout/radial1"/>
    <dgm:cxn modelId="{9925712B-FBBA-467D-ABB0-7F3A194D7AC6}" type="presParOf" srcId="{055049A5-D38F-4E46-B247-7FA394164C85}" destId="{257C53F5-CDE5-4A46-890E-3AC39062F1CE}" srcOrd="15" destOrd="0" presId="urn:microsoft.com/office/officeart/2005/8/layout/radial1"/>
    <dgm:cxn modelId="{468E73CF-9721-49AD-A5B9-6B41F551E6D1}" type="presParOf" srcId="{257C53F5-CDE5-4A46-890E-3AC39062F1CE}" destId="{88FEDFBA-D409-4A66-8683-CAD4BEEBBDC6}" srcOrd="0" destOrd="0" presId="urn:microsoft.com/office/officeart/2005/8/layout/radial1"/>
    <dgm:cxn modelId="{54E3ABDB-496D-442A-BB53-A8D6AA0D2FAF}" type="presParOf" srcId="{055049A5-D38F-4E46-B247-7FA394164C85}" destId="{D9CC032C-4AC6-4E47-9AD9-FBC3F3E9E4F1}" srcOrd="16" destOrd="0" presId="urn:microsoft.com/office/officeart/2005/8/layout/radial1"/>
    <dgm:cxn modelId="{0C3D0F71-39E3-487E-86E5-45B7022B056D}" type="presParOf" srcId="{055049A5-D38F-4E46-B247-7FA394164C85}" destId="{B9989572-E1C2-4599-AB3C-D1D37AC3BE9B}" srcOrd="17" destOrd="0" presId="urn:microsoft.com/office/officeart/2005/8/layout/radial1"/>
    <dgm:cxn modelId="{D831AE51-1612-4DF8-BFE8-56BB1A80009B}" type="presParOf" srcId="{B9989572-E1C2-4599-AB3C-D1D37AC3BE9B}" destId="{87AF7806-A684-48B6-83DE-C64889EBAC4A}" srcOrd="0" destOrd="0" presId="urn:microsoft.com/office/officeart/2005/8/layout/radial1"/>
    <dgm:cxn modelId="{2A7294EF-27DF-42E5-B6CE-C2DA720012FD}" type="presParOf" srcId="{055049A5-D38F-4E46-B247-7FA394164C85}" destId="{56BD47B8-BAAA-4ED0-B731-FC5CC7629311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84FA6-C77F-4810-ADA9-D56A0A809570}">
      <dsp:nvSpPr>
        <dsp:cNvPr id="0" name=""/>
        <dsp:cNvSpPr/>
      </dsp:nvSpPr>
      <dsp:spPr>
        <a:xfrm>
          <a:off x="3323280" y="2206732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Asthma</a:t>
          </a:r>
        </a:p>
      </dsp:txBody>
      <dsp:txXfrm>
        <a:off x="3492949" y="2376401"/>
        <a:ext cx="819236" cy="819236"/>
      </dsp:txXfrm>
    </dsp:sp>
    <dsp:sp modelId="{AE31D121-3AC3-407C-BF7A-E4BC0A6FFBC3}">
      <dsp:nvSpPr>
        <dsp:cNvPr id="0" name=""/>
        <dsp:cNvSpPr/>
      </dsp:nvSpPr>
      <dsp:spPr>
        <a:xfrm rot="16200000">
          <a:off x="3379702" y="1670507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6424" y="1657723"/>
        <a:ext cx="52286" cy="52286"/>
      </dsp:txXfrm>
    </dsp:sp>
    <dsp:sp modelId="{8F830B6E-5AC9-4F37-8775-BF899F08EC11}">
      <dsp:nvSpPr>
        <dsp:cNvPr id="0" name=""/>
        <dsp:cNvSpPr/>
      </dsp:nvSpPr>
      <dsp:spPr>
        <a:xfrm>
          <a:off x="3323280" y="2427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Nitrogen oxides</a:t>
          </a:r>
        </a:p>
      </dsp:txBody>
      <dsp:txXfrm>
        <a:off x="3492949" y="172096"/>
        <a:ext cx="819236" cy="819236"/>
      </dsp:txXfrm>
    </dsp:sp>
    <dsp:sp modelId="{C6DB719A-5690-4BE0-8059-B33D47F2F862}">
      <dsp:nvSpPr>
        <dsp:cNvPr id="0" name=""/>
        <dsp:cNvSpPr/>
      </dsp:nvSpPr>
      <dsp:spPr>
        <a:xfrm rot="18600000">
          <a:off x="4088152" y="1928362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84874" y="1915578"/>
        <a:ext cx="52286" cy="52286"/>
      </dsp:txXfrm>
    </dsp:sp>
    <dsp:sp modelId="{81F24423-BF0C-4E72-B02C-F7E7AD204585}">
      <dsp:nvSpPr>
        <dsp:cNvPr id="0" name=""/>
        <dsp:cNvSpPr/>
      </dsp:nvSpPr>
      <dsp:spPr>
        <a:xfrm>
          <a:off x="4740180" y="518136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Ozone</a:t>
          </a:r>
        </a:p>
      </dsp:txBody>
      <dsp:txXfrm>
        <a:off x="4909849" y="687805"/>
        <a:ext cx="819236" cy="819236"/>
      </dsp:txXfrm>
    </dsp:sp>
    <dsp:sp modelId="{41A2EDF8-DF88-4BE3-84A1-70C4C17588AD}">
      <dsp:nvSpPr>
        <dsp:cNvPr id="0" name=""/>
        <dsp:cNvSpPr/>
      </dsp:nvSpPr>
      <dsp:spPr>
        <a:xfrm rot="21000000">
          <a:off x="4465110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1832" y="2568489"/>
        <a:ext cx="52286" cy="52286"/>
      </dsp:txXfrm>
    </dsp:sp>
    <dsp:sp modelId="{9A6F54FA-F8C0-4249-9A2F-56A0398449C0}">
      <dsp:nvSpPr>
        <dsp:cNvPr id="0" name=""/>
        <dsp:cNvSpPr/>
      </dsp:nvSpPr>
      <dsp:spPr>
        <a:xfrm>
          <a:off x="5494096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Particulates (PM 2.5)</a:t>
          </a:r>
        </a:p>
      </dsp:txBody>
      <dsp:txXfrm>
        <a:off x="5663765" y="1993627"/>
        <a:ext cx="819236" cy="819236"/>
      </dsp:txXfrm>
    </dsp:sp>
    <dsp:sp modelId="{2509C4F5-0A1A-4495-9668-5AC1E030CACB}">
      <dsp:nvSpPr>
        <dsp:cNvPr id="0" name=""/>
        <dsp:cNvSpPr/>
      </dsp:nvSpPr>
      <dsp:spPr>
        <a:xfrm rot="1800000">
          <a:off x="4334194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0916" y="3310952"/>
        <a:ext cx="52286" cy="52286"/>
      </dsp:txXfrm>
    </dsp:sp>
    <dsp:sp modelId="{1B3F1A4B-208C-4495-963B-E98A56FA5693}">
      <dsp:nvSpPr>
        <dsp:cNvPr id="0" name=""/>
        <dsp:cNvSpPr/>
      </dsp:nvSpPr>
      <dsp:spPr>
        <a:xfrm>
          <a:off x="5232264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Sulfur dioxide</a:t>
          </a:r>
        </a:p>
      </dsp:txBody>
      <dsp:txXfrm>
        <a:off x="5401933" y="3478553"/>
        <a:ext cx="819236" cy="819236"/>
      </dsp:txXfrm>
    </dsp:sp>
    <dsp:sp modelId="{90D39FB2-5457-480C-A4E2-989B11848865}">
      <dsp:nvSpPr>
        <dsp:cNvPr id="0" name=""/>
        <dsp:cNvSpPr/>
      </dsp:nvSpPr>
      <dsp:spPr>
        <a:xfrm rot="4200000">
          <a:off x="3756660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53382" y="3795560"/>
        <a:ext cx="52286" cy="52286"/>
      </dsp:txXfrm>
    </dsp:sp>
    <dsp:sp modelId="{C76025A6-F907-42D9-A238-075988159D71}">
      <dsp:nvSpPr>
        <dsp:cNvPr id="0" name=""/>
        <dsp:cNvSpPr/>
      </dsp:nvSpPr>
      <dsp:spPr>
        <a:xfrm>
          <a:off x="4077196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Pollen</a:t>
          </a:r>
        </a:p>
      </dsp:txBody>
      <dsp:txXfrm>
        <a:off x="4246865" y="4447770"/>
        <a:ext cx="819236" cy="819236"/>
      </dsp:txXfrm>
    </dsp:sp>
    <dsp:sp modelId="{25ACDEC8-7BD7-4B66-8A82-29446E7645B6}">
      <dsp:nvSpPr>
        <dsp:cNvPr id="0" name=""/>
        <dsp:cNvSpPr/>
      </dsp:nvSpPr>
      <dsp:spPr>
        <a:xfrm rot="6600000">
          <a:off x="3002743" y="3808344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99465" y="3795560"/>
        <a:ext cx="52286" cy="52286"/>
      </dsp:txXfrm>
    </dsp:sp>
    <dsp:sp modelId="{4AD2650B-AB2C-4EDA-B0DF-97E6BBB824F0}">
      <dsp:nvSpPr>
        <dsp:cNvPr id="0" name=""/>
        <dsp:cNvSpPr/>
      </dsp:nvSpPr>
      <dsp:spPr>
        <a:xfrm>
          <a:off x="2569363" y="4278101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Mold</a:t>
          </a:r>
        </a:p>
      </dsp:txBody>
      <dsp:txXfrm>
        <a:off x="2739032" y="4447770"/>
        <a:ext cx="819236" cy="819236"/>
      </dsp:txXfrm>
    </dsp:sp>
    <dsp:sp modelId="{CE7E9760-1E50-4DE3-AC00-164AD79AE0C8}">
      <dsp:nvSpPr>
        <dsp:cNvPr id="0" name=""/>
        <dsp:cNvSpPr/>
      </dsp:nvSpPr>
      <dsp:spPr>
        <a:xfrm rot="9000000">
          <a:off x="2425210" y="3323736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921932" y="3310952"/>
        <a:ext cx="52286" cy="52286"/>
      </dsp:txXfrm>
    </dsp:sp>
    <dsp:sp modelId="{2C54F4B2-B180-43A9-ACAA-E0F23C2AF360}">
      <dsp:nvSpPr>
        <dsp:cNvPr id="0" name=""/>
        <dsp:cNvSpPr/>
      </dsp:nvSpPr>
      <dsp:spPr>
        <a:xfrm>
          <a:off x="1414295" y="3308884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Cockroach allergens</a:t>
          </a:r>
        </a:p>
      </dsp:txBody>
      <dsp:txXfrm>
        <a:off x="1583964" y="3478553"/>
        <a:ext cx="819236" cy="819236"/>
      </dsp:txXfrm>
    </dsp:sp>
    <dsp:sp modelId="{257C53F5-CDE5-4A46-890E-3AC39062F1CE}">
      <dsp:nvSpPr>
        <dsp:cNvPr id="0" name=""/>
        <dsp:cNvSpPr/>
      </dsp:nvSpPr>
      <dsp:spPr>
        <a:xfrm rot="11400000">
          <a:off x="2294293" y="2581273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791015" y="2568489"/>
        <a:ext cx="52286" cy="52286"/>
      </dsp:txXfrm>
    </dsp:sp>
    <dsp:sp modelId="{D9CC032C-4AC6-4E47-9AD9-FBC3F3E9E4F1}">
      <dsp:nvSpPr>
        <dsp:cNvPr id="0" name=""/>
        <dsp:cNvSpPr/>
      </dsp:nvSpPr>
      <dsp:spPr>
        <a:xfrm>
          <a:off x="1152463" y="1823958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Smoking</a:t>
          </a:r>
        </a:p>
      </dsp:txBody>
      <dsp:txXfrm>
        <a:off x="1322132" y="1993627"/>
        <a:ext cx="819236" cy="819236"/>
      </dsp:txXfrm>
    </dsp:sp>
    <dsp:sp modelId="{B9989572-E1C2-4599-AB3C-D1D37AC3BE9B}">
      <dsp:nvSpPr>
        <dsp:cNvPr id="0" name=""/>
        <dsp:cNvSpPr/>
      </dsp:nvSpPr>
      <dsp:spPr>
        <a:xfrm rot="13800000">
          <a:off x="2671252" y="1928362"/>
          <a:ext cx="1045730" cy="26718"/>
        </a:xfrm>
        <a:custGeom>
          <a:avLst/>
          <a:gdLst/>
          <a:ahLst/>
          <a:cxnLst/>
          <a:rect l="0" t="0" r="0" b="0"/>
          <a:pathLst>
            <a:path>
              <a:moveTo>
                <a:pt x="0" y="13359"/>
              </a:moveTo>
              <a:lnTo>
                <a:pt x="1045730" y="13359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7974" y="1915578"/>
        <a:ext cx="52286" cy="52286"/>
      </dsp:txXfrm>
    </dsp:sp>
    <dsp:sp modelId="{56BD47B8-BAAA-4ED0-B731-FC5CC7629311}">
      <dsp:nvSpPr>
        <dsp:cNvPr id="0" name=""/>
        <dsp:cNvSpPr/>
      </dsp:nvSpPr>
      <dsp:spPr>
        <a:xfrm>
          <a:off x="1906380" y="518136"/>
          <a:ext cx="1158574" cy="115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Hazardous Air Pollutants</a:t>
          </a:r>
        </a:p>
      </dsp:txBody>
      <dsp:txXfrm>
        <a:off x="2076049" y="687805"/>
        <a:ext cx="819236" cy="819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3B43-B345-48F7-AE56-D055F4EB258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5DE77-7CD1-4B0A-8D95-7121CFA50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2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87A1C-8806-4FD0-A15C-363DECE67D7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4D14F-A65A-4BE7-B9BD-4EB08F9C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5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Years ago it was really smoggy===which means poor air quality.</a:t>
            </a:r>
          </a:p>
          <a:p>
            <a:r>
              <a:rPr lang="en-US" dirty="0"/>
              <a:t>Today even with clear days---it could still be bad.</a:t>
            </a:r>
          </a:p>
          <a:p>
            <a:r>
              <a:rPr lang="en-US" dirty="0"/>
              <a:t>You cannot tell just by looking…..now I have a tool for you. This tool will </a:t>
            </a:r>
            <a:r>
              <a:rPr lang="en-US" baseline="0" dirty="0"/>
              <a:t>alert you to poor outdoor air quality days.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9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6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11-13, 24-27 next pres.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13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28-31 move to indoor air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8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9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04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4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7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9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2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most current monitor, put Imhotep on the map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3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EPA tests air all the time</a:t>
            </a:r>
            <a:r>
              <a:rPr lang="en-US" baseline="0" dirty="0"/>
              <a:t> and has created a way to receive alerts.</a:t>
            </a:r>
            <a:r>
              <a:rPr lang="en-US" dirty="0"/>
              <a:t> These sites measure ozone and fine particulate levels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smoggy environment creates consequences. Poor outdoor air quality increases asthma and breathing problems, especially in children. Children in your school are more likely to miss school and outdoor 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7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questions from audience: ****</a:t>
            </a:r>
            <a:r>
              <a:rPr lang="en-US" baseline="0" dirty="0"/>
              <a:t> What defines a child. Under 18? A 5 year old may react differently from a 17 year old.**** Why is Philly asthma so high?**** Humidity contributes to asthma, but is it considered a type of poor outdoor air quality?</a:t>
            </a:r>
            <a:br>
              <a:rPr lang="en-US" baseline="0" dirty="0"/>
            </a:br>
            <a:br>
              <a:rPr lang="en-US" baseline="0" dirty="0"/>
            </a:br>
            <a:r>
              <a:rPr lang="en-US" baseline="0" dirty="0"/>
              <a:t>Philadelphia has an exceptionally high instance of childhood asthma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1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need to make up lessons</a:t>
            </a:r>
            <a:r>
              <a:rPr lang="en-US" baseline="0" dirty="0"/>
              <a:t> for sick children. This creates more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disease – check slides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4D14F-A65A-4BE7-B9BD-4EB08F9CF8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4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699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5" name="Group 100"/>
          <p:cNvGrpSpPr>
            <a:grpSpLocks/>
          </p:cNvGrpSpPr>
          <p:nvPr userDrawn="1"/>
        </p:nvGrpSpPr>
        <p:grpSpPr bwMode="auto">
          <a:xfrm>
            <a:off x="0" y="0"/>
            <a:ext cx="8515350" cy="6858000"/>
            <a:chOff x="0" y="0"/>
            <a:chExt cx="5364" cy="4320"/>
          </a:xfrm>
        </p:grpSpPr>
        <p:sp>
          <p:nvSpPr>
            <p:cNvPr id="6" name="Line 92"/>
            <p:cNvSpPr>
              <a:spLocks noChangeShapeType="1"/>
            </p:cNvSpPr>
            <p:nvPr userDrawn="1"/>
          </p:nvSpPr>
          <p:spPr bwMode="auto">
            <a:xfrm>
              <a:off x="463" y="1553"/>
              <a:ext cx="4901" cy="0"/>
            </a:xfrm>
            <a:prstGeom prst="line">
              <a:avLst/>
            </a:prstGeom>
            <a:noFill/>
            <a:ln w="25400">
              <a:solidFill>
                <a:srgbClr val="003264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7" name="Picture 97" descr="blue-gradient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64648" r="8907" b="14258"/>
          <a:stretch>
            <a:fillRect/>
          </a:stretch>
        </p:blipFill>
        <p:spPr bwMode="auto">
          <a:xfrm>
            <a:off x="1257300" y="5192713"/>
            <a:ext cx="703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3" y="2508250"/>
            <a:ext cx="7551737" cy="547688"/>
          </a:xfrm>
        </p:spPr>
        <p:txBody>
          <a:bodyPr/>
          <a:lstStyle>
            <a:lvl1pPr marL="22860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35013" y="1890713"/>
            <a:ext cx="7551737" cy="5429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60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067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895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825500"/>
            <a:ext cx="3836988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825500"/>
            <a:ext cx="3836987" cy="1743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43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96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3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296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80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9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245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90488"/>
            <a:ext cx="2128838" cy="2478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90488"/>
            <a:ext cx="6238875" cy="2478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88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DEDC3A-23A3-4276-AD3A-9E2AB9229E4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3FAF73-72B4-489B-883F-EA775F25F4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825500"/>
            <a:ext cx="7826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Level 1</a:t>
            </a:r>
          </a:p>
          <a:p>
            <a:pPr lvl="1"/>
            <a:r>
              <a:rPr lang="en-US" altLang="en-US"/>
              <a:t>Level two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four</a:t>
            </a:r>
          </a:p>
          <a:p>
            <a:pPr lvl="4"/>
            <a:r>
              <a:rPr lang="en-US" altLang="en-US"/>
              <a:t>Level five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8896350" y="6589713"/>
            <a:ext cx="1428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017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r" defTabSz="901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7C979-8251-461A-BD45-42EF7BA43ED9}" type="slidenum">
              <a:rPr kumimoji="0" lang="en-US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4397F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017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1" i="0" u="none" strike="noStrike" kern="1200" cap="none" spc="0" normalizeH="0" baseline="0" noProof="0">
              <a:ln>
                <a:noFill/>
              </a:ln>
              <a:solidFill>
                <a:srgbClr val="14397F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90488"/>
            <a:ext cx="8520113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69963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699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030" name="Group 31"/>
          <p:cNvGrpSpPr>
            <a:grpSpLocks/>
          </p:cNvGrpSpPr>
          <p:nvPr/>
        </p:nvGrpSpPr>
        <p:grpSpPr bwMode="auto">
          <a:xfrm>
            <a:off x="0" y="673100"/>
            <a:ext cx="9144000" cy="6146800"/>
            <a:chOff x="0" y="424"/>
            <a:chExt cx="5760" cy="3872"/>
          </a:xfrm>
        </p:grpSpPr>
        <p:sp>
          <p:nvSpPr>
            <p:cNvPr id="1032" name="Line 9"/>
            <p:cNvSpPr>
              <a:spLocks noChangeShapeType="1"/>
            </p:cNvSpPr>
            <p:nvPr userDrawn="1"/>
          </p:nvSpPr>
          <p:spPr bwMode="auto">
            <a:xfrm>
              <a:off x="0" y="3979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424"/>
              <a:ext cx="576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1034" name="Picture 30" descr="PerelmanMedicine_logo_RB_t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4020"/>
              <a:ext cx="96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33794" r="24483" b="46141"/>
          <a:stretch>
            <a:fillRect/>
          </a:stretch>
        </p:blipFill>
        <p:spPr bwMode="auto">
          <a:xfrm>
            <a:off x="6743700" y="6342063"/>
            <a:ext cx="20193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39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+mj-lt"/>
          <a:ea typeface="+mj-ea"/>
          <a:cs typeface="+mj-cs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chemeClr val="tx2"/>
        </a:buClr>
        <a:buFont typeface="Wingdings" pitchFamily="2" charset="2"/>
        <a:buChar char="w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+mn-lt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Arial" pitchFamily="34" charset="0"/>
        <a:buChar char="–"/>
        <a:defRPr>
          <a:solidFill>
            <a:srgbClr val="000000"/>
          </a:solidFill>
          <a:latin typeface="+mn-lt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○"/>
        <a:defRPr sz="1600">
          <a:solidFill>
            <a:srgbClr val="000000"/>
          </a:solidFill>
          <a:latin typeface="+mn-lt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pitchFamily="34" charset="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now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hyperlink" Target="http://www.airqualitypartnership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qualitypartnership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hyperlink" Target="http://www.airnow.gov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35013" y="374650"/>
            <a:ext cx="7265987" cy="2133600"/>
          </a:xfrm>
        </p:spPr>
        <p:txBody>
          <a:bodyPr/>
          <a:lstStyle/>
          <a:p>
            <a:r>
              <a:rPr lang="en-US" altLang="en-US" dirty="0"/>
              <a:t>Air Pollution and Health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735012" y="3291050"/>
            <a:ext cx="5970587" cy="161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anchor="b">
            <a:sp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Marilyn V. Howarth, MD, FACOEM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Director, Community Engagement Core</a:t>
            </a:r>
          </a:p>
          <a:p>
            <a:pPr eaLnBrk="1" hangingPunct="1">
              <a:spcBef>
                <a:spcPct val="30000"/>
              </a:spcBef>
            </a:pPr>
            <a:endParaRPr lang="en-US" altLang="en-US" sz="1600" b="1" dirty="0">
              <a:solidFill>
                <a:srgbClr val="00408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Adrian Wood, MPH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1600" b="1" dirty="0">
                <a:solidFill>
                  <a:srgbClr val="004081"/>
                </a:solidFill>
              </a:rPr>
              <a:t>Coordinator, Community Engagement Core</a:t>
            </a:r>
          </a:p>
        </p:txBody>
      </p:sp>
      <p:pic>
        <p:nvPicPr>
          <p:cNvPr id="6" name="Picture 2" descr="http://www.med.upenn.edu/images/psom_logo_blue.png">
            <a:extLst>
              <a:ext uri="{FF2B5EF4-FFF2-40B4-BE49-F238E27FC236}">
                <a16:creationId xmlns:a16="http://schemas.microsoft.com/office/drawing/2014/main" id="{20ECD817-CD23-4441-9FB6-E69B824B1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1" y="5867400"/>
            <a:ext cx="2362200" cy="6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eet.upenn.edu/wp-content/uploads/2013/10/CEET-Old-Logo_New-colors.png">
            <a:extLst>
              <a:ext uri="{FF2B5EF4-FFF2-40B4-BE49-F238E27FC236}">
                <a16:creationId xmlns:a16="http://schemas.microsoft.com/office/drawing/2014/main" id="{4ADE20A1-A529-469A-BB4D-AC0EB3E1E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50" y="5862842"/>
            <a:ext cx="3581399" cy="6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6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983" y="152400"/>
            <a:ext cx="7727950" cy="838200"/>
          </a:xfrm>
        </p:spPr>
        <p:txBody>
          <a:bodyPr/>
          <a:lstStyle/>
          <a:p>
            <a:r>
              <a:rPr lang="en-US" sz="3600" dirty="0"/>
              <a:t>Sources of Poor Outdoor Air Quality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8315" y="1140569"/>
            <a:ext cx="2978889" cy="19129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9" y="3810000"/>
            <a:ext cx="3406964" cy="17355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9940" y="5692731"/>
            <a:ext cx="11518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7121" y="31142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 Exhaust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198" y="3114230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Coal-Fired Power Plants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10" y="3817188"/>
            <a:ext cx="2971801" cy="17355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19182" y="5676814"/>
            <a:ext cx="217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Oil Refineries </a:t>
            </a:r>
          </a:p>
        </p:txBody>
      </p:sp>
      <p:pic>
        <p:nvPicPr>
          <p:cNvPr id="9" name="Picture 4" descr="Diesel Emissions in Major US Cities Disproportionately Harm Communities of  Color, New Studies Confirm - Inside Climate News">
            <a:extLst>
              <a:ext uri="{FF2B5EF4-FFF2-40B4-BE49-F238E27FC236}">
                <a16:creationId xmlns:a16="http://schemas.microsoft.com/office/drawing/2014/main" id="{0A024CA2-8DEC-47BD-9BAE-6F4D0DD54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65" r="-202"/>
          <a:stretch/>
        </p:blipFill>
        <p:spPr bwMode="auto">
          <a:xfrm>
            <a:off x="763686" y="1137733"/>
            <a:ext cx="3441317" cy="19470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9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3110-C234-47F4-8FD2-AA7D402A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anyone control industry air pollution?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5A480-97E5-456B-BF5F-9B540FE56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Yes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Clean Air Act…</a:t>
            </a:r>
          </a:p>
        </p:txBody>
      </p:sp>
      <p:sp>
        <p:nvSpPr>
          <p:cNvPr id="4" name="AutoShape 2" descr="Image result for EPA">
            <a:extLst>
              <a:ext uri="{FF2B5EF4-FFF2-40B4-BE49-F238E27FC236}">
                <a16:creationId xmlns:a16="http://schemas.microsoft.com/office/drawing/2014/main" id="{6C1233A6-7F04-42DB-A50C-1A234159E3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EPA">
            <a:extLst>
              <a:ext uri="{FF2B5EF4-FFF2-40B4-BE49-F238E27FC236}">
                <a16:creationId xmlns:a16="http://schemas.microsoft.com/office/drawing/2014/main" id="{8D21C9B7-8FDE-40A1-822F-7EAF78A8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84337"/>
            <a:ext cx="260165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1836" y="3490714"/>
            <a:ext cx="3329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C4C4C"/>
                </a:solidFill>
                <a:latin typeface="Mercury Text G1 A"/>
              </a:rPr>
              <a:t>A law designed to protect human health and the environment from the effects of air pollution.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52" y="4572000"/>
            <a:ext cx="142875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54" y="1809750"/>
            <a:ext cx="2357438" cy="419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460" y="5043229"/>
            <a:ext cx="3412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C4C4C"/>
                </a:solidFill>
                <a:latin typeface="Mercury Text G1 A"/>
              </a:rPr>
              <a:t>Cut ground-level ozone, a dangerous component of smog, by more than 25 percent since 1980;</a:t>
            </a:r>
            <a:endParaRPr lang="en-US" b="0" i="0" dirty="0">
              <a:solidFill>
                <a:srgbClr val="4C4C4C"/>
              </a:solidFill>
              <a:effectLst/>
              <a:latin typeface="Mercury Text G1 A"/>
            </a:endParaRPr>
          </a:p>
        </p:txBody>
      </p:sp>
    </p:spTree>
    <p:extLst>
      <p:ext uri="{BB962C8B-B14F-4D97-AF65-F5344CB8AC3E}">
        <p14:creationId xmlns:p14="http://schemas.microsoft.com/office/powerpoint/2010/main" val="24258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066800"/>
          </a:xfrm>
        </p:spPr>
        <p:txBody>
          <a:bodyPr/>
          <a:lstStyle/>
          <a:p>
            <a:pPr eaLnBrk="1" hangingPunct="1"/>
            <a:r>
              <a:rPr lang="en-US" sz="4400" dirty="0"/>
              <a:t>2021 AMS Monitoring Network</a:t>
            </a:r>
          </a:p>
        </p:txBody>
      </p:sp>
      <p:pic>
        <p:nvPicPr>
          <p:cNvPr id="10244" name="Content Placeholder 5" descr="100_029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62200"/>
            <a:ext cx="4470400" cy="33528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398FEE-8D52-4228-91B6-C96A6B2913A5}"/>
              </a:ext>
            </a:extLst>
          </p:cNvPr>
          <p:cNvSpPr txBox="1"/>
          <p:nvPr/>
        </p:nvSpPr>
        <p:spPr>
          <a:xfrm>
            <a:off x="5181535" y="1655508"/>
            <a:ext cx="377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all neighborhoods are monitored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3E490B4-79F4-4FD4-B4D0-5AF4C08211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5" t="-227" r="31050" b="35753"/>
          <a:stretch/>
        </p:blipFill>
        <p:spPr>
          <a:xfrm>
            <a:off x="187499" y="1201064"/>
            <a:ext cx="4572001" cy="4966138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90715930-46C9-4D6E-92B0-E59B61FF80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64474" r="22292"/>
          <a:stretch/>
        </p:blipFill>
        <p:spPr>
          <a:xfrm>
            <a:off x="3513083" y="4248386"/>
            <a:ext cx="5334000" cy="23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EPA Tests The Air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612081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www.airnow.gov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9018" y="6120810"/>
            <a:ext cx="350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www.airqualitypartnership.org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09" y="1600200"/>
            <a:ext cx="7981381" cy="44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9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9964"/>
            <a:ext cx="8229600" cy="1600200"/>
          </a:xfrm>
        </p:spPr>
        <p:txBody>
          <a:bodyPr/>
          <a:lstStyle/>
          <a:p>
            <a:r>
              <a:rPr lang="en-US" sz="4000" b="1" dirty="0"/>
              <a:t>How Does Poor Outdoor Air Quality Affect Your Health?</a:t>
            </a:r>
          </a:p>
        </p:txBody>
      </p:sp>
      <p:pic>
        <p:nvPicPr>
          <p:cNvPr id="5" name="Picture 2" descr="http://ceet.upenn.edu/wp-content/uploads/2013/10/CEET-Old-Logo_New-col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943600"/>
            <a:ext cx="3581399" cy="6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ed.upenn.edu/images/psom_logo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2362200" cy="6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ver-the-Counter Inhalers">
            <a:extLst>
              <a:ext uri="{FF2B5EF4-FFF2-40B4-BE49-F238E27FC236}">
                <a16:creationId xmlns:a16="http://schemas.microsoft.com/office/drawing/2014/main" id="{2812E332-4EED-4D19-9D02-C90A47E4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91" y="2362200"/>
            <a:ext cx="579421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3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Groups especially sensitive to pollution include: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Children 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Elderly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 with heart and lung disease</a:t>
            </a:r>
          </a:p>
          <a:p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People who work outside during the Summer.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58446"/>
            <a:ext cx="2457450" cy="163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4450354"/>
            <a:ext cx="2251001" cy="1651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51" y="4458446"/>
            <a:ext cx="1528273" cy="1621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58446"/>
            <a:ext cx="2057400" cy="162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16" y="-685800"/>
            <a:ext cx="8229600" cy="1600200"/>
          </a:xfrm>
        </p:spPr>
        <p:txBody>
          <a:bodyPr/>
          <a:lstStyle/>
          <a:p>
            <a:r>
              <a:rPr lang="en-US" sz="2800" dirty="0"/>
              <a:t>Combined Effects of  Environmental Exposure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94950"/>
              </p:ext>
            </p:extLst>
          </p:nvPr>
        </p:nvGraphicFramePr>
        <p:xfrm>
          <a:off x="1447800" y="1101015"/>
          <a:ext cx="7805135" cy="543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2819400" y="1371600"/>
            <a:ext cx="518055" cy="124547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3361" y="1117175"/>
            <a:ext cx="1484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Aldehydes</a:t>
            </a:r>
          </a:p>
          <a:p>
            <a:r>
              <a:rPr lang="en-US" dirty="0"/>
              <a:t>Anhydrides</a:t>
            </a:r>
          </a:p>
          <a:p>
            <a:r>
              <a:rPr lang="en-US" dirty="0" err="1"/>
              <a:t>Isocyanates</a:t>
            </a:r>
            <a:endParaRPr lang="en-US" dirty="0"/>
          </a:p>
          <a:p>
            <a:r>
              <a:rPr lang="en-US" dirty="0"/>
              <a:t>Metals</a:t>
            </a:r>
          </a:p>
          <a:p>
            <a:r>
              <a:rPr lang="en-US" dirty="0"/>
              <a:t>Chlorine</a:t>
            </a:r>
          </a:p>
          <a:p>
            <a:r>
              <a:rPr lang="en-US" dirty="0"/>
              <a:t>Styrene</a:t>
            </a:r>
          </a:p>
        </p:txBody>
      </p:sp>
    </p:spTree>
    <p:extLst>
      <p:ext uri="{BB962C8B-B14F-4D97-AF65-F5344CB8AC3E}">
        <p14:creationId xmlns:p14="http://schemas.microsoft.com/office/powerpoint/2010/main" val="384216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 descr="Image result for sick day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17501"/>
            <a:ext cx="2517610" cy="2366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9353" y="2469838"/>
            <a:ext cx="256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Asthma and Breathing Problems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5517" y="5707246"/>
            <a:ext cx="341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Missed Outdoor Play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517" y="2641180"/>
            <a:ext cx="274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Smoggy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3431" y="5670695"/>
            <a:ext cx="255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Missed School Days</a:t>
            </a:r>
          </a:p>
        </p:txBody>
      </p:sp>
      <p:pic>
        <p:nvPicPr>
          <p:cNvPr id="1045" name="Picture 21" descr="http://clipartmountain.com/articles/asthma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53" y="160338"/>
            <a:ext cx="2634098" cy="240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0" y="3848668"/>
            <a:ext cx="2495528" cy="16558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97" y="334448"/>
            <a:ext cx="3248492" cy="215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4114800" y="16002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676400" y="3116169"/>
            <a:ext cx="609600" cy="617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156743">
            <a:off x="4180966" y="3291592"/>
            <a:ext cx="1152011" cy="599138"/>
          </a:xfrm>
          <a:prstGeom prst="rightArrow">
            <a:avLst>
              <a:gd name="adj1" fmla="val 545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118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Breathing Problems</a:t>
            </a:r>
          </a:p>
        </p:txBody>
      </p:sp>
      <p:pic>
        <p:nvPicPr>
          <p:cNvPr id="4" name="Picture 9" descr="https://www.pyramidtimesystems.com/Customer-Content/WWW/CMS/images/Paid_Sic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31844"/>
            <a:ext cx="2819400" cy="302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840339"/>
            <a:ext cx="4572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Poor outdoor air quality causes asthma attacks</a:t>
            </a:r>
            <a:b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Philadelphia has 2-3 times as much asthma as the rest of Pennsylvania. </a:t>
            </a:r>
          </a:p>
          <a:p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Asthma is the third-ranking cause of hospitalization among children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497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Missed School Days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971800"/>
            <a:ext cx="3886200" cy="3652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351128"/>
            <a:ext cx="3886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Students dealing with asthma and breathing problems are more likely to miss school.</a:t>
            </a:r>
          </a:p>
          <a:p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Missed social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Lowered self esteem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Missed school work---hard to make up</a:t>
            </a:r>
          </a:p>
          <a:p>
            <a:endParaRPr 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10.5 million school days are missed every year due to asthma.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124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0075-7BCF-4374-8A43-62A98781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Environmental Health?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2376-14B4-4D20-ABF3-A358A15ED2C3}"/>
              </a:ext>
            </a:extLst>
          </p:cNvPr>
          <p:cNvSpPr txBox="1"/>
          <p:nvPr/>
        </p:nvSpPr>
        <p:spPr>
          <a:xfrm>
            <a:off x="1600200" y="3124200"/>
            <a:ext cx="5181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/>
                </a:solidFill>
              </a:rPr>
              <a:t>Environmental Health</a:t>
            </a:r>
            <a:r>
              <a:rPr lang="en-US" sz="2400"/>
              <a:t>: </a:t>
            </a:r>
            <a:r>
              <a:rPr lang="en-US" sz="1800"/>
              <a:t>Branch of public health that is concerned with all aspects of the </a:t>
            </a:r>
            <a:r>
              <a:rPr lang="en-US" sz="1800" b="1"/>
              <a:t>natural and built environment</a:t>
            </a:r>
            <a:r>
              <a:rPr lang="en-US" sz="1800"/>
              <a:t> that may affect </a:t>
            </a:r>
            <a:r>
              <a:rPr lang="en-US" sz="1800" b="1"/>
              <a:t>human</a:t>
            </a:r>
            <a:r>
              <a:rPr lang="en-US" sz="1800"/>
              <a:t> </a:t>
            </a:r>
            <a:r>
              <a:rPr lang="en-US" sz="1800" b="1"/>
              <a:t>health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458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A2524-081B-431C-9013-7765C0618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352800"/>
            <a:ext cx="6805250" cy="29339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9B89E-5736-4F7A-9905-0003AAF07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75" y="825500"/>
            <a:ext cx="7826375" cy="21977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Chronic air pollution exposure decreases cognitive function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Chronic air pollution exposure may increase  risk for developing Alzheimer’s and other dementia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7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B003F2-937C-455E-81EB-DADAF6D4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Prematurity and Low Infant Birth Weight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6CAD5-6816-4816-B7F1-A570DFC14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35580"/>
            <a:ext cx="3375025" cy="27363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Introduction of EZ PASS led to 10.8% reduction of prematurity and 11.8% reduction of low birth weight within 2 km of the toll plaza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Decreased CO and NO</a:t>
            </a:r>
            <a:r>
              <a:rPr lang="en-US" baseline="-25000" dirty="0"/>
              <a:t>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8FBC9-A1EC-4E6C-98A7-CA7530A32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905000"/>
            <a:ext cx="4991533" cy="3497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D29997-246B-4990-A680-B3337EE2D8D9}"/>
              </a:ext>
            </a:extLst>
          </p:cNvPr>
          <p:cNvSpPr txBox="1"/>
          <p:nvPr/>
        </p:nvSpPr>
        <p:spPr>
          <a:xfrm>
            <a:off x="1866900" y="5838263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Interventions matter to health</a:t>
            </a:r>
          </a:p>
        </p:txBody>
      </p:sp>
    </p:spTree>
    <p:extLst>
      <p:ext uri="{BB962C8B-B14F-4D97-AF65-F5344CB8AC3E}">
        <p14:creationId xmlns:p14="http://schemas.microsoft.com/office/powerpoint/2010/main" val="28428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E195-55AB-45E4-8FF5-42CA7E69BB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944" y="1574800"/>
            <a:ext cx="8520112" cy="55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Cumulative carcinogenic health impacts in Disability-Adjusted Life Years per year by census tract caused by inhaling the top 10 carcinogenic air toxics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7B315-C0C3-4791-8A6B-4C094C04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33600"/>
            <a:ext cx="6858594" cy="45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ading cardiovascular organizations call for urgent action to reduce air  pollution | American Heart Association">
            <a:extLst>
              <a:ext uri="{FF2B5EF4-FFF2-40B4-BE49-F238E27FC236}">
                <a16:creationId xmlns:a16="http://schemas.microsoft.com/office/drawing/2014/main" id="{2EEBE594-696C-47DE-9103-5640D8D1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7" y="627314"/>
            <a:ext cx="8374526" cy="56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3F5603-AB9F-4F4C-972F-5F5F0AF91E48}"/>
              </a:ext>
            </a:extLst>
          </p:cNvPr>
          <p:cNvSpPr txBox="1"/>
          <p:nvPr/>
        </p:nvSpPr>
        <p:spPr>
          <a:xfrm>
            <a:off x="5867400" y="632460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cs typeface="Aharoni" panose="02010803020104030203" pitchFamily="2" charset="-79"/>
              </a:rPr>
              <a:t>American Heart Association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3806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524000"/>
          </a:xfrm>
        </p:spPr>
        <p:txBody>
          <a:bodyPr/>
          <a:lstStyle/>
          <a:p>
            <a:r>
              <a:rPr lang="en-US" sz="3600" dirty="0"/>
              <a:t>How can I tell when the air is unhealthy?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94464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4953000"/>
            <a:ext cx="7256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Can you see air pollution? 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Invisible to the naked eye, ozone and fine particle pollution can cause asthma attacks</a:t>
            </a:r>
          </a:p>
        </p:txBody>
      </p:sp>
    </p:spTree>
    <p:extLst>
      <p:ext uri="{BB962C8B-B14F-4D97-AF65-F5344CB8AC3E}">
        <p14:creationId xmlns:p14="http://schemas.microsoft.com/office/powerpoint/2010/main" val="213469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543800" cy="1219200"/>
          </a:xfrm>
        </p:spPr>
        <p:txBody>
          <a:bodyPr/>
          <a:lstStyle/>
          <a:p>
            <a:r>
              <a:rPr lang="en-US" dirty="0"/>
              <a:t>Air Quality Alerts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52578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Sign up with the following resources:</a:t>
            </a:r>
            <a:br>
              <a:rPr lang="en-US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3"/>
              </a:rPr>
              <a:t>www.airnow.gov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receive alerts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your smartphone through an App.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4"/>
              </a:rPr>
              <a:t>www.airqualitypartnership.org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receive alerts 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by email or text.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www.sthelens.gov.uk/media/357621/air_qual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49800"/>
            <a:ext cx="487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lephone clip art phone clipart - Clipartix">
            <a:extLst>
              <a:ext uri="{FF2B5EF4-FFF2-40B4-BE49-F238E27FC236}">
                <a16:creationId xmlns:a16="http://schemas.microsoft.com/office/drawing/2014/main" id="{BF0A4FC0-69D1-4749-A07A-34B1CAAEC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2560" y="12192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53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use this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55576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breathe faster when we exercise, like playing sports outside and end up breathing more air.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Orange or above--- everyone should avoid outdoor exercise in the afternoon.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http://www.knowabouthealth.com/wp-content/uploads/2010/08/air_quality_index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2776" y="1676400"/>
            <a:ext cx="351357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72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about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can help friends and family by talking about air quality</a:t>
            </a: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Tell other people about this free information source and how to sign up!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      </a:t>
            </a:r>
            <a:r>
              <a:rPr lang="en-US" sz="1800" dirty="0">
                <a:hlinkClick r:id="rId3"/>
              </a:rPr>
              <a:t>www.airqualitypartnership.org</a:t>
            </a:r>
            <a:endParaRPr lang="en-US" sz="1800" dirty="0"/>
          </a:p>
          <a:p>
            <a:pPr marL="1371600" lvl="3" indent="0">
              <a:buNone/>
            </a:pPr>
            <a:r>
              <a:rPr lang="en-US" sz="1800" dirty="0">
                <a:hlinkClick r:id="rId4"/>
              </a:rPr>
              <a:t> www.airnow.gov</a:t>
            </a:r>
            <a:r>
              <a:rPr lang="en-US" sz="1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91000"/>
            <a:ext cx="1990725" cy="16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71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1282"/>
            <a:ext cx="7772400" cy="1143000"/>
          </a:xfrm>
          <a:noFill/>
          <a:ln/>
        </p:spPr>
        <p:txBody>
          <a:bodyPr/>
          <a:lstStyle/>
          <a:p>
            <a:r>
              <a:rPr lang="en-US" dirty="0"/>
              <a:t>Air Quality in Indoor Environments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209800"/>
            <a:ext cx="5943600" cy="3274969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External sources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Building structure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Interior furnishings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Mechanical systems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Occupants</a:t>
            </a:r>
          </a:p>
        </p:txBody>
      </p:sp>
    </p:spTree>
    <p:extLst>
      <p:ext uri="{BB962C8B-B14F-4D97-AF65-F5344CB8AC3E}">
        <p14:creationId xmlns:p14="http://schemas.microsoft.com/office/powerpoint/2010/main" val="211414325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265896" y="293816"/>
            <a:ext cx="5918200" cy="1143000"/>
          </a:xfrm>
        </p:spPr>
        <p:txBody>
          <a:bodyPr/>
          <a:lstStyle/>
          <a:p>
            <a:r>
              <a:rPr lang="en-US" dirty="0"/>
              <a:t>Exposures at HOME</a:t>
            </a:r>
          </a:p>
        </p:txBody>
      </p:sp>
      <p:pic>
        <p:nvPicPr>
          <p:cNvPr id="2050" name="Picture 2" descr="http://www.alpineheatingair.com/images/healthy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7" y="1422567"/>
            <a:ext cx="8763000" cy="48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Tn-obXK_X_F2FWu0btDeYvcAZ2LJ48xQoWPxWBjQ_FuBXiJcZ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-104776"/>
            <a:ext cx="16287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Srzm8ZfgqAvceiE1hAML7JAC-fQci37rDqTENIwp1xC22xAt7y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1876425" cy="14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1.gstatic.com/images?q=tbn:ANd9GcQLfz-omkDT-HGho86fzHmPXQ9SHwnO9YF8UhRvS-cjGpTjm31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1067142"/>
            <a:ext cx="1500043" cy="153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9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0488"/>
            <a:ext cx="5713433" cy="558800"/>
          </a:xfrm>
        </p:spPr>
        <p:txBody>
          <a:bodyPr/>
          <a:lstStyle/>
          <a:p>
            <a:r>
              <a:rPr lang="en-US" sz="3600" dirty="0"/>
              <a:t>Exposures in Communities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918"/>
            <a:ext cx="3338401" cy="21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03" y="4478305"/>
            <a:ext cx="3220636" cy="241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12756"/>
            <a:ext cx="2946397" cy="221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4" y="744805"/>
            <a:ext cx="2275490" cy="158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ens-newswire.com/ens/oct2009/20091021_hexchro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46" y="0"/>
            <a:ext cx="3430254" cy="223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40" y="4971531"/>
            <a:ext cx="2667494" cy="186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1" y="5297214"/>
            <a:ext cx="1342697" cy="159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41" y="1974078"/>
            <a:ext cx="2853559" cy="250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72" y="2442159"/>
            <a:ext cx="3852041" cy="228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833031"/>
            <a:ext cx="898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Trucks</a:t>
            </a:r>
          </a:p>
        </p:txBody>
      </p:sp>
    </p:spTree>
    <p:extLst>
      <p:ext uri="{BB962C8B-B14F-4D97-AF65-F5344CB8AC3E}">
        <p14:creationId xmlns:p14="http://schemas.microsoft.com/office/powerpoint/2010/main" val="1417595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eep indoor and outdoor areas free of debris that attracts ants and other insect pest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6" y="4800600"/>
            <a:ext cx="2122385" cy="19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door pes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30" y="4724400"/>
            <a:ext cx="3004095" cy="19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Get Rid of Mice in your Garage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2339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CB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6" y="914399"/>
            <a:ext cx="3943100" cy="29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encrypted-tbn2.gstatic.com/images?q=tbn:ANd9GcQkFhvO4ZLkyxlWSlWfwibXhFUe5KuOJ2kvUafVUs_jbALeLVKy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29" y="1066800"/>
            <a:ext cx="2947877" cy="220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nvironmentalhealthnews.org/ehs/newscience/images/2009/february/2010-0226fogging.jpg/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87282"/>
            <a:ext cx="3048000" cy="16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2/25/Lit_cigaret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39" y="3383429"/>
            <a:ext cx="1831169" cy="152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683" y="-76200"/>
            <a:ext cx="8305800" cy="1143000"/>
          </a:xfrm>
        </p:spPr>
        <p:txBody>
          <a:bodyPr/>
          <a:lstStyle/>
          <a:p>
            <a:r>
              <a:rPr lang="en-US" dirty="0"/>
              <a:t>Asthma Triggers at Home</a:t>
            </a:r>
          </a:p>
        </p:txBody>
      </p:sp>
    </p:spTree>
    <p:extLst>
      <p:ext uri="{BB962C8B-B14F-4D97-AF65-F5344CB8AC3E}">
        <p14:creationId xmlns:p14="http://schemas.microsoft.com/office/powerpoint/2010/main" val="2906021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405" y="288832"/>
            <a:ext cx="7819593" cy="558800"/>
          </a:xfrm>
        </p:spPr>
        <p:txBody>
          <a:bodyPr/>
          <a:lstStyle/>
          <a:p>
            <a:r>
              <a:rPr lang="en-US" sz="4000" dirty="0"/>
              <a:t>Other Asthma Triggers at Home</a:t>
            </a:r>
          </a:p>
        </p:txBody>
      </p:sp>
      <p:pic>
        <p:nvPicPr>
          <p:cNvPr id="3" name="Picture 2" descr="Image result for air freshe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46" y="1040162"/>
            <a:ext cx="3429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lys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84" y="952850"/>
            <a:ext cx="14478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ow volatile dry erase mark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0680" y="41190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0684" y="1410586"/>
            <a:ext cx="1539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Sprays have aerosols that go deep in the lung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0089" y="3348811"/>
            <a:ext cx="2541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 volatile organic chemicals that can be irritants</a:t>
            </a:r>
          </a:p>
        </p:txBody>
      </p:sp>
      <p:sp>
        <p:nvSpPr>
          <p:cNvPr id="8" name="Arrow: Up 7"/>
          <p:cNvSpPr/>
          <p:nvPr/>
        </p:nvSpPr>
        <p:spPr bwMode="auto">
          <a:xfrm>
            <a:off x="7570383" y="3402953"/>
            <a:ext cx="283534" cy="591713"/>
          </a:xfrm>
          <a:prstGeom prst="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Arrow: Up 8"/>
          <p:cNvSpPr/>
          <p:nvPr/>
        </p:nvSpPr>
        <p:spPr bwMode="auto">
          <a:xfrm rot="8691510">
            <a:off x="5688419" y="4340050"/>
            <a:ext cx="283534" cy="591713"/>
          </a:xfrm>
          <a:prstGeom prst="up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Image result for older wood burning stov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" y="4546931"/>
            <a:ext cx="2575488" cy="17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5" y="3893952"/>
            <a:ext cx="3116850" cy="609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0658" y="4635906"/>
            <a:ext cx="15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Particulates and toxic chemicals</a:t>
            </a:r>
          </a:p>
        </p:txBody>
      </p:sp>
    </p:spTree>
    <p:extLst>
      <p:ext uri="{BB962C8B-B14F-4D97-AF65-F5344CB8AC3E}">
        <p14:creationId xmlns:p14="http://schemas.microsoft.com/office/powerpoint/2010/main" val="58016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34A5-4020-4BB1-A210-1CE06AF0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0350"/>
            <a:ext cx="8229600" cy="1600200"/>
          </a:xfrm>
        </p:spPr>
        <p:txBody>
          <a:bodyPr/>
          <a:lstStyle/>
          <a:p>
            <a:r>
              <a:rPr lang="en-US" dirty="0"/>
              <a:t>Activity: </a:t>
            </a:r>
            <a:r>
              <a:rPr lang="en-US" sz="5400" dirty="0"/>
              <a:t>How much gas is used when you idle?</a:t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8DC942-7380-44F7-8B85-CABFB9550891}"/>
              </a:ext>
            </a:extLst>
          </p:cNvPr>
          <p:cNvSpPr txBox="1">
            <a:spLocks/>
          </p:cNvSpPr>
          <p:nvPr/>
        </p:nvSpPr>
        <p:spPr>
          <a:xfrm>
            <a:off x="-21265" y="2267664"/>
            <a:ext cx="54102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sz="4800" dirty="0"/>
          </a:p>
        </p:txBody>
      </p:sp>
      <p:pic>
        <p:nvPicPr>
          <p:cNvPr id="4098" name="Picture 2" descr="Engine Idling - A Quick Way to Waste Money">
            <a:extLst>
              <a:ext uri="{FF2B5EF4-FFF2-40B4-BE49-F238E27FC236}">
                <a16:creationId xmlns:a16="http://schemas.microsoft.com/office/drawing/2014/main" id="{B4728F99-93B8-4507-AF52-0D03FE7E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34" y="2514600"/>
            <a:ext cx="5602731" cy="3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75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How to calculate how much gasoline is used by an idling vehicle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391400" cy="3274969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Different sized engines consume gas at different rates when they are idling.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CC64491-AC54-46FC-9FB8-99F531C88414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590800"/>
          <a:ext cx="7848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3947318478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557013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Vehicle Type (Engine Size in Liters)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Idling Fuel Use (with no car accessories, like AC or radio, running)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69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Light-duty gasoline-fueled vehicles (passenger vehicles)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0.0053 gal/min (or 0.32 gal/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2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Light-duty gasoline-fueled trucks (pick-up trucks, SUVs, minivans)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0.0118 gal/min (or 0.71 gal/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8405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0F6F71-21BC-4D34-80D3-F2F9BFDFFC70}"/>
              </a:ext>
            </a:extLst>
          </p:cNvPr>
          <p:cNvSpPr txBox="1"/>
          <p:nvPr/>
        </p:nvSpPr>
        <p:spPr>
          <a:xfrm>
            <a:off x="457200" y="5064783"/>
            <a:ext cx="7848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To calculate how much gasoline is used by an idling vehicle:</a:t>
            </a:r>
          </a:p>
          <a:p>
            <a:endParaRPr lang="en-US" sz="2000" dirty="0"/>
          </a:p>
          <a:p>
            <a:r>
              <a:rPr lang="en-US" sz="2000" dirty="0"/>
              <a:t>(total minutes idling) x (gal/min) = Gallons of Gas</a:t>
            </a:r>
          </a:p>
        </p:txBody>
      </p:sp>
    </p:spTree>
    <p:extLst>
      <p:ext uri="{BB962C8B-B14F-4D97-AF65-F5344CB8AC3E}">
        <p14:creationId xmlns:p14="http://schemas.microsoft.com/office/powerpoint/2010/main" val="4102804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305800" cy="1143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305800" cy="39624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Typical daily schedule: </a:t>
            </a:r>
          </a:p>
          <a:p>
            <a:r>
              <a:rPr lang="en-US" sz="1800" dirty="0">
                <a:solidFill>
                  <a:schemeClr val="tx1"/>
                </a:solidFill>
              </a:rPr>
              <a:t>7am: While driving her child to school, she picks up another student at their house. She idles for 9 minutes outside their house.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7:15am: While waiting in the drop-off line at school, she idles for 12 minutes.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12pm: She leaves work to grab some lunch. She leaves her car running for 8 minutes while she runs into a convenience store.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3:30pm: While waiting in the pick-up line at school, she idles for 14 minutes.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923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305800" cy="1143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305800" cy="39624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Sedan: light-duty gasoline-fueled vehicle (0.0053 gal/min)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(total minutes idling) x (gal/min) = Gallons of Gas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Typical daily schedule: </a:t>
            </a:r>
          </a:p>
          <a:p>
            <a:r>
              <a:rPr lang="en-US" sz="1800" dirty="0">
                <a:solidFill>
                  <a:schemeClr val="tx1"/>
                </a:solidFill>
              </a:rPr>
              <a:t>7am: 9 minutes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7:15am: 12 minutes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12pm: 8 minutes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3:30pm: 14 minutes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43 minutes x 0.0053 gal/min = 0.2279 gal/day</a:t>
            </a:r>
          </a:p>
        </p:txBody>
      </p:sp>
    </p:spTree>
    <p:extLst>
      <p:ext uri="{BB962C8B-B14F-4D97-AF65-F5344CB8AC3E}">
        <p14:creationId xmlns:p14="http://schemas.microsoft.com/office/powerpoint/2010/main" val="262509587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305800" cy="1143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Example: Calculate the total amount of gas consumed while idling by a woman driving a sedan for one week.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305800" cy="39624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0.2279 gal/day x 180 school days/year = 41.022 gals/year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41.022 gals/year x $3.719/gallon = </a:t>
            </a:r>
            <a:r>
              <a:rPr lang="en-US" sz="2000" b="1" dirty="0">
                <a:solidFill>
                  <a:schemeClr val="tx1"/>
                </a:solidFill>
              </a:rPr>
              <a:t>$152.56 spent on gas idling</a:t>
            </a:r>
          </a:p>
        </p:txBody>
      </p:sp>
    </p:spTree>
    <p:extLst>
      <p:ext uri="{BB962C8B-B14F-4D97-AF65-F5344CB8AC3E}">
        <p14:creationId xmlns:p14="http://schemas.microsoft.com/office/powerpoint/2010/main" val="243685731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667000"/>
            <a:ext cx="8305800" cy="1524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This week, think about how much time you spend idling.</a:t>
            </a:r>
          </a:p>
        </p:txBody>
      </p:sp>
    </p:spTree>
    <p:extLst>
      <p:ext uri="{BB962C8B-B14F-4D97-AF65-F5344CB8AC3E}">
        <p14:creationId xmlns:p14="http://schemas.microsoft.com/office/powerpoint/2010/main" val="8870030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F330-7D61-4BC9-85F8-102F4BDD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people exposed by their environments?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DF5C6-315F-45ED-9573-553BEA04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Breathing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Eating and drinking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Touching</a:t>
            </a:r>
          </a:p>
        </p:txBody>
      </p:sp>
      <p:pic>
        <p:nvPicPr>
          <p:cNvPr id="1028" name="Picture 4" descr="http://andyflavoured.co.uk/wp-content/uploads/2012/09/car-exhaust-fumes.jpg">
            <a:extLst>
              <a:ext uri="{FF2B5EF4-FFF2-40B4-BE49-F238E27FC236}">
                <a16:creationId xmlns:a16="http://schemas.microsoft.com/office/drawing/2014/main" id="{D8595F18-8714-4C38-975D-F9421059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2733675" cy="18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healthy food">
            <a:extLst>
              <a:ext uri="{FF2B5EF4-FFF2-40B4-BE49-F238E27FC236}">
                <a16:creationId xmlns:a16="http://schemas.microsoft.com/office/drawing/2014/main" id="{F4EB6873-AB26-4922-8AA2-5453482F6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08" y="3591434"/>
            <a:ext cx="22955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ouching lead paint">
            <a:extLst>
              <a:ext uri="{FF2B5EF4-FFF2-40B4-BE49-F238E27FC236}">
                <a16:creationId xmlns:a16="http://schemas.microsoft.com/office/drawing/2014/main" id="{99787F01-7209-4898-818C-AACA8C1F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4680786"/>
            <a:ext cx="2752725" cy="1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40000" y="2286000"/>
            <a:ext cx="1796908" cy="13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Health Effects from Environmental Exposures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2" y="1905000"/>
            <a:ext cx="7826375" cy="4352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Asthma</a:t>
            </a:r>
          </a:p>
          <a:p>
            <a:r>
              <a:rPr lang="en-US" dirty="0"/>
              <a:t>Lung Disease</a:t>
            </a:r>
          </a:p>
          <a:p>
            <a:r>
              <a:rPr lang="en-US" dirty="0"/>
              <a:t>Cardiovascular Disease</a:t>
            </a:r>
          </a:p>
          <a:p>
            <a:r>
              <a:rPr lang="en-US" dirty="0"/>
              <a:t>Autism</a:t>
            </a:r>
          </a:p>
          <a:p>
            <a:r>
              <a:rPr lang="en-US" dirty="0"/>
              <a:t>Breast Cancer</a:t>
            </a:r>
          </a:p>
          <a:p>
            <a:r>
              <a:rPr lang="en-US" dirty="0"/>
              <a:t>Cancer</a:t>
            </a:r>
          </a:p>
          <a:p>
            <a:r>
              <a:rPr lang="en-US" dirty="0"/>
              <a:t>Lupus</a:t>
            </a:r>
          </a:p>
          <a:p>
            <a:r>
              <a:rPr lang="en-US" dirty="0"/>
              <a:t>Parkinson’s Disease</a:t>
            </a:r>
          </a:p>
          <a:p>
            <a:r>
              <a:rPr lang="en-US" dirty="0"/>
              <a:t>Neurologic Disorders</a:t>
            </a:r>
          </a:p>
          <a:p>
            <a:r>
              <a:rPr lang="en-US" dirty="0"/>
              <a:t>Reproductive Impacts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32065"/>
            <a:ext cx="2623185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E49B-CBF3-4340-B290-9678815B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Air Pollution?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73806-745A-41EF-BA5E-0C1F8F336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Substances in the atmosphere that damage the environment, human health or quality of life</a:t>
            </a:r>
          </a:p>
        </p:txBody>
      </p:sp>
      <p:pic>
        <p:nvPicPr>
          <p:cNvPr id="2050" name="Picture 2" descr="acid rain: damaged trees in the Great Smoky Mountains">
            <a:extLst>
              <a:ext uri="{FF2B5EF4-FFF2-40B4-BE49-F238E27FC236}">
                <a16:creationId xmlns:a16="http://schemas.microsoft.com/office/drawing/2014/main" id="{153BE417-B23B-4636-9F43-2CB808F9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13764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376D802-9BC8-43CA-8192-F10BFE28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07195"/>
            <a:ext cx="5562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9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7B9B-220E-4590-9614-2F813714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vs Secondary Air Pollutants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DD45-E40E-464F-9FAE-2D3A70F55C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Secondary: formed in the air by chemical reaction in the atmosphere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Ozone, formaldehyde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PAN (peroxyacetyl nitrate)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E68C9-BB83-4D6A-BD22-C3E168E581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Primary: emitted directly into the atmosphere by an identifiable source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Particles</a:t>
            </a:r>
          </a:p>
          <a:p>
            <a:r>
              <a:rPr lang="en-US" b="1" dirty="0"/>
              <a:t>Sulfur compounds</a:t>
            </a:r>
          </a:p>
          <a:p>
            <a:r>
              <a:rPr lang="en-US" b="1" dirty="0"/>
              <a:t>Nitrogen compounds</a:t>
            </a:r>
          </a:p>
          <a:p>
            <a:r>
              <a:rPr lang="en-US" b="1" dirty="0"/>
              <a:t>Carbon monoxide</a:t>
            </a:r>
          </a:p>
          <a:p>
            <a:r>
              <a:rPr lang="en-US" b="1" dirty="0"/>
              <a:t>Lead</a:t>
            </a:r>
          </a:p>
        </p:txBody>
      </p:sp>
    </p:spTree>
    <p:extLst>
      <p:ext uri="{BB962C8B-B14F-4D97-AF65-F5344CB8AC3E}">
        <p14:creationId xmlns:p14="http://schemas.microsoft.com/office/powerpoint/2010/main" val="247099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encrypted-tbn2.gstatic.com/images?q=tbn:ANd9GcTjlt5-6aLMvV4w9jzT3zHXasVXe5AQNqaXZ1sCbH8loEn4HkeB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26" y="2175085"/>
            <a:ext cx="4343400" cy="29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228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Secondary Pollutants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739" y="301929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/>
              <a:t>NOx</a:t>
            </a:r>
            <a:r>
              <a:rPr lang="en-US" b="1" dirty="0"/>
              <a:t> + VOCs + sunlight =&gt; O</a:t>
            </a:r>
            <a:r>
              <a:rPr lang="en-US" b="1" baseline="-25000" dirty="0"/>
              <a:t>3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1290" y="943614"/>
            <a:ext cx="420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Ozone- in stratosphere occurs naturally, protects us from UV radiation</a:t>
            </a:r>
            <a:b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 oxides (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NOx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fuel combustion (motor vehicles, coal power plants)</a:t>
            </a:r>
            <a:b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79112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Volatile Organic Compounds (</a:t>
            </a:r>
            <a:r>
              <a:rPr lang="en-US" sz="1400" b="1" dirty="0"/>
              <a:t>VOCs</a:t>
            </a:r>
            <a:r>
              <a:rPr lang="en-US" sz="1400" dirty="0"/>
              <a:t>):  Paints, Pesticides, Gasoline vapors and naturally occurring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9221" y="1904851"/>
            <a:ext cx="3571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Ground level ozone formation requires hot temps, light wind and sunlight</a:t>
            </a:r>
          </a:p>
        </p:txBody>
      </p:sp>
    </p:spTree>
    <p:extLst>
      <p:ext uri="{BB962C8B-B14F-4D97-AF65-F5344CB8AC3E}">
        <p14:creationId xmlns:p14="http://schemas.microsoft.com/office/powerpoint/2010/main" val="384950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news focus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78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elman&amp;CEET-Template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47585</TotalTime>
  <Words>1387</Words>
  <Application>Microsoft Office PowerPoint</Application>
  <PresentationFormat>On-screen Show (4:3)</PresentationFormat>
  <Paragraphs>206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Aharoni</vt:lpstr>
      <vt:lpstr>Arial</vt:lpstr>
      <vt:lpstr>Calibri</vt:lpstr>
      <vt:lpstr>Century Gothic</vt:lpstr>
      <vt:lpstr>Courier New</vt:lpstr>
      <vt:lpstr>Franklin Gothic Book</vt:lpstr>
      <vt:lpstr>Mercury Text G1 A</vt:lpstr>
      <vt:lpstr>Palatino Linotype</vt:lpstr>
      <vt:lpstr>Wingdings</vt:lpstr>
      <vt:lpstr>Executive</vt:lpstr>
      <vt:lpstr>Perelman&amp;CEET-Template</vt:lpstr>
      <vt:lpstr>Air Pollution and Health</vt:lpstr>
      <vt:lpstr>What is Environmental Health?</vt:lpstr>
      <vt:lpstr>Exposures in Communities</vt:lpstr>
      <vt:lpstr>How are people exposed by their environments?</vt:lpstr>
      <vt:lpstr>Health Effects from Environmental Exposures</vt:lpstr>
      <vt:lpstr>What is Air Pollution?</vt:lpstr>
      <vt:lpstr>Primary vs Secondary Air Pollutants</vt:lpstr>
      <vt:lpstr>PowerPoint Presentation</vt:lpstr>
      <vt:lpstr>PowerPoint Presentation</vt:lpstr>
      <vt:lpstr>Sources of Poor Outdoor Air Quality</vt:lpstr>
      <vt:lpstr>Does anyone control industry air pollution?</vt:lpstr>
      <vt:lpstr>2021 AMS Monitoring Network</vt:lpstr>
      <vt:lpstr>The EPA Tests The Air </vt:lpstr>
      <vt:lpstr>How Does Poor Outdoor Air Quality Affect Your Health?</vt:lpstr>
      <vt:lpstr>Sensitive Groups</vt:lpstr>
      <vt:lpstr>Combined Effects of  Environmental Exposure</vt:lpstr>
      <vt:lpstr> </vt:lpstr>
      <vt:lpstr>Breathing Problems</vt:lpstr>
      <vt:lpstr>Missed School Days</vt:lpstr>
      <vt:lpstr>PowerPoint Presentation</vt:lpstr>
      <vt:lpstr>Prematurity and Low Infant Birth Weight</vt:lpstr>
      <vt:lpstr>Cumulative carcinogenic health impacts in Disability-Adjusted Life Years per year by census tract caused by inhaling the top 10 carcinogenic air toxics</vt:lpstr>
      <vt:lpstr>PowerPoint Presentation</vt:lpstr>
      <vt:lpstr>How can I tell when the air is unhealthy?</vt:lpstr>
      <vt:lpstr>Air Quality Alerts </vt:lpstr>
      <vt:lpstr>How do we use this information?</vt:lpstr>
      <vt:lpstr>Talk about it</vt:lpstr>
      <vt:lpstr>Air Quality in Indoor Environments</vt:lpstr>
      <vt:lpstr>Exposures at HOME</vt:lpstr>
      <vt:lpstr>Asthma Triggers at Home</vt:lpstr>
      <vt:lpstr>Other Asthma Triggers at Home</vt:lpstr>
      <vt:lpstr>Activity: How much gas is used when you idle? </vt:lpstr>
      <vt:lpstr>How to calculate how much gasoline is used by an idling vehicle</vt:lpstr>
      <vt:lpstr>Example: Calculate the total amount of gas consumed while idling by a woman driving a sedan for one week. </vt:lpstr>
      <vt:lpstr>Example: Calculate the total amount of gas consumed while idling by a woman driving a sedan for one week. </vt:lpstr>
      <vt:lpstr>Example: Calculate the total amount of gas consumed while idling by a woman driving a sedan for one week. </vt:lpstr>
      <vt:lpstr>This week, think about how much time you spend idling.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Air Quality Affect You and Your Children?</dc:title>
  <dc:creator>Acer</dc:creator>
  <cp:lastModifiedBy>Wood, Adrian</cp:lastModifiedBy>
  <cp:revision>116</cp:revision>
  <dcterms:created xsi:type="dcterms:W3CDTF">2015-06-14T16:24:32Z</dcterms:created>
  <dcterms:modified xsi:type="dcterms:W3CDTF">2025-11-24T21:47:44Z</dcterms:modified>
</cp:coreProperties>
</file>