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1547" r:id="rId6"/>
    <p:sldId id="1553" r:id="rId7"/>
    <p:sldId id="1550" r:id="rId8"/>
    <p:sldId id="1548" r:id="rId9"/>
    <p:sldId id="266" r:id="rId10"/>
    <p:sldId id="1544" r:id="rId11"/>
    <p:sldId id="1554" r:id="rId12"/>
    <p:sldId id="1549" r:id="rId13"/>
    <p:sldId id="155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89157" autoAdjust="0"/>
  </p:normalViewPr>
  <p:slideViewPr>
    <p:cSldViewPr snapToGrid="0">
      <p:cViewPr>
        <p:scale>
          <a:sx n="60" d="100"/>
          <a:sy n="60" d="100"/>
        </p:scale>
        <p:origin x="9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628E-7008-4818-AC0B-ECAAB93A16B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A277C-8928-4978-A59F-0A89C640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277C-8928-4978-A59F-0A89C640D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277C-8928-4978-A59F-0A89C640D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Shirley about adapters? Bringing phones? Will they need an adapter?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7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person record one the hour, another person on half hour </a:t>
            </a:r>
          </a:p>
          <a:p>
            <a:r>
              <a:rPr lang="en-US" dirty="0"/>
              <a:t>Any anytime anything relevant is happening write it down </a:t>
            </a:r>
          </a:p>
          <a:p>
            <a:endParaRPr lang="en-US" dirty="0"/>
          </a:p>
          <a:p>
            <a:r>
              <a:rPr lang="en-US" dirty="0"/>
              <a:t>Labels monitors with books, monitor 1 and 2 </a:t>
            </a:r>
          </a:p>
          <a:p>
            <a:endParaRPr lang="en-US" dirty="0"/>
          </a:p>
          <a:p>
            <a:r>
              <a:rPr lang="en-US" dirty="0"/>
              <a:t>Fill in some examples – diff kinds of descriptions </a:t>
            </a:r>
          </a:p>
          <a:p>
            <a:endParaRPr lang="en-US" dirty="0"/>
          </a:p>
          <a:p>
            <a:r>
              <a:rPr lang="en-US" dirty="0"/>
              <a:t>3 notebooks – 20 pages each notebook </a:t>
            </a:r>
          </a:p>
          <a:p>
            <a:r>
              <a:rPr lang="en-US" dirty="0"/>
              <a:t>Thursday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277C-8928-4978-A59F-0A89C640D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277C-8928-4978-A59F-0A89C640D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177660D-A1E3-C44C-8370-1EA1BED4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4" y="6564313"/>
            <a:ext cx="2513012" cy="293244"/>
          </a:xfrm>
          <a:prstGeom prst="rect">
            <a:avLst/>
          </a:prstGeom>
          <a:noFill/>
          <a:ln>
            <a:noFill/>
          </a:ln>
          <a:effectLst/>
        </p:spPr>
        <p:txBody>
          <a:bodyPr lIns="73236" tIns="36619" rIns="73236" bIns="36619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425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2266568D-346A-983A-1183-59421E8264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515350" cy="6858000"/>
            <a:chOff x="0" y="0"/>
            <a:chExt cx="5364" cy="4320"/>
          </a:xfrm>
        </p:grpSpPr>
        <p:sp>
          <p:nvSpPr>
            <p:cNvPr id="4" name="Line 92">
              <a:extLst>
                <a:ext uri="{FF2B5EF4-FFF2-40B4-BE49-F238E27FC236}">
                  <a16:creationId xmlns:a16="http://schemas.microsoft.com/office/drawing/2014/main" id="{5A282F54-BD25-6821-3958-7ABFB3F7E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5" name="Picture 97" descr="blue-gradient">
              <a:extLst>
                <a:ext uri="{FF2B5EF4-FFF2-40B4-BE49-F238E27FC236}">
                  <a16:creationId xmlns:a16="http://schemas.microsoft.com/office/drawing/2014/main" id="{4B21E23D-2F0E-59F1-0FF1-B31194286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1BFF5D3B-0E62-D5D0-0ED2-D78A3B6DD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5543552"/>
            <a:ext cx="60309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4" y="2508250"/>
            <a:ext cx="7551737" cy="462660"/>
          </a:xfrm>
        </p:spPr>
        <p:txBody>
          <a:bodyPr/>
          <a:lstStyle>
            <a:lvl1pPr marL="171450" indent="0">
              <a:buFont typeface="Wingdings" pitchFamily="2" charset="2"/>
              <a:buNone/>
              <a:defRPr sz="17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4" y="1890715"/>
            <a:ext cx="7551737" cy="542925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067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52478" y="825502"/>
            <a:ext cx="3113673" cy="174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49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1" y="90490"/>
            <a:ext cx="2128838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722" y="90490"/>
            <a:ext cx="1590179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1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63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8864"/>
            <a:ext cx="7772400" cy="428036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0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1"/>
            <a:ext cx="3836988" cy="1972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4" y="825501"/>
            <a:ext cx="3836987" cy="1972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63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674"/>
            <a:ext cx="4040188" cy="4742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1487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00674"/>
            <a:ext cx="4041775" cy="4742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1487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73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49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12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8335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35878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66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665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5878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0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B087C95-AE62-B210-E66F-BF3C01C40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6" y="825502"/>
            <a:ext cx="7826375" cy="15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Level 1</a:t>
            </a:r>
          </a:p>
          <a:p>
            <a:pPr lvl="1"/>
            <a:r>
              <a:rPr lang="en-US" altLang="en-US"/>
              <a:t>Level two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four</a:t>
            </a:r>
          </a:p>
          <a:p>
            <a:pPr lvl="4"/>
            <a:r>
              <a:rPr lang="en-US" altLang="en-US"/>
              <a:t>Level five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BC8511E5-EFE3-320B-4B9B-5AF5E22A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794" y="6631031"/>
            <a:ext cx="123432" cy="12695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b">
            <a:spAutoFit/>
          </a:bodyPr>
          <a:lstStyle>
            <a:lvl1pPr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E39005C8-A74A-4584-AD90-2A1B2B900015}" type="slidenum">
              <a:rPr lang="en-US" altLang="en-US" sz="825" smtClean="0">
                <a:solidFill>
                  <a:schemeClr val="accent5">
                    <a:lumMod val="10000"/>
                  </a:schemeClr>
                </a:solidFill>
                <a:latin typeface="StoneSerifStd-Medium"/>
              </a:rPr>
              <a:pPr algn="r">
                <a:defRPr/>
              </a:pPr>
              <a:t>‹#›</a:t>
            </a:fld>
            <a:endParaRPr lang="en-US" altLang="en-US" sz="825" dirty="0">
              <a:solidFill>
                <a:schemeClr val="accent5">
                  <a:lumMod val="10000"/>
                </a:schemeClr>
              </a:solidFill>
              <a:latin typeface="StoneSerifStd-Medium"/>
            </a:endParaRP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7FE89B50-793E-1A4C-EBCB-1A498141D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6" y="90488"/>
            <a:ext cx="85201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4C15293D-7030-CA8F-1AB8-87365F11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4" y="6564313"/>
            <a:ext cx="2513012" cy="293244"/>
          </a:xfrm>
          <a:prstGeom prst="rect">
            <a:avLst/>
          </a:prstGeom>
          <a:noFill/>
          <a:ln>
            <a:noFill/>
          </a:ln>
          <a:effectLst/>
        </p:spPr>
        <p:txBody>
          <a:bodyPr lIns="73236" tIns="36619" rIns="73236" bIns="36619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425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1030" name="Group 31">
            <a:extLst>
              <a:ext uri="{FF2B5EF4-FFF2-40B4-BE49-F238E27FC236}">
                <a16:creationId xmlns:a16="http://schemas.microsoft.com/office/drawing/2014/main" id="{4D93300A-6756-9218-8D5E-8E197AEFA98C}"/>
              </a:ext>
            </a:extLst>
          </p:cNvPr>
          <p:cNvGrpSpPr>
            <a:grpSpLocks/>
          </p:cNvGrpSpPr>
          <p:nvPr/>
        </p:nvGrpSpPr>
        <p:grpSpPr bwMode="auto">
          <a:xfrm>
            <a:off x="0" y="673102"/>
            <a:ext cx="9144000" cy="5643563"/>
            <a:chOff x="0" y="424"/>
            <a:chExt cx="5760" cy="3555"/>
          </a:xfrm>
        </p:grpSpPr>
        <p:sp>
          <p:nvSpPr>
            <p:cNvPr id="1033" name="Line 9">
              <a:extLst>
                <a:ext uri="{FF2B5EF4-FFF2-40B4-BE49-F238E27FC236}">
                  <a16:creationId xmlns:a16="http://schemas.microsoft.com/office/drawing/2014/main" id="{55BC0C34-AB34-C578-5EED-F416E73F9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4" name="Line 13">
              <a:extLst>
                <a:ext uri="{FF2B5EF4-FFF2-40B4-BE49-F238E27FC236}">
                  <a16:creationId xmlns:a16="http://schemas.microsoft.com/office/drawing/2014/main" id="{14278F4E-34BF-2054-99EF-DCF5CA0A2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1031" name="Picture 1">
            <a:extLst>
              <a:ext uri="{FF2B5EF4-FFF2-40B4-BE49-F238E27FC236}">
                <a16:creationId xmlns:a16="http://schemas.microsoft.com/office/drawing/2014/main" id="{57BAF336-8E85-5731-1DD6-779D172AC7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4494" b="-3917"/>
          <a:stretch>
            <a:fillRect/>
          </a:stretch>
        </p:blipFill>
        <p:spPr bwMode="auto">
          <a:xfrm>
            <a:off x="454026" y="6388100"/>
            <a:ext cx="16430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295548DB-16DF-961F-9206-9ECBDBE784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1" t="3059" r="-874" b="4874"/>
          <a:stretch>
            <a:fillRect/>
          </a:stretch>
        </p:blipFill>
        <p:spPr bwMode="auto">
          <a:xfrm>
            <a:off x="7691439" y="6384925"/>
            <a:ext cx="8747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6pPr>
      <a:lvl7pPr marL="685800"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7pPr>
      <a:lvl8pPr marL="1028700"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8pPr>
      <a:lvl9pPr marL="1371600" algn="l" defTabSz="727472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9pPr>
    </p:titleStyle>
    <p:bodyStyle>
      <a:lvl1pPr marL="182166" indent="-182166" algn="l" defTabSz="676275" rtl="0" eaLnBrk="1" fontAlgn="base" hangingPunct="1">
        <a:spcBef>
          <a:spcPts val="300"/>
        </a:spcBef>
        <a:spcAft>
          <a:spcPts val="150"/>
        </a:spcAft>
        <a:buClr>
          <a:schemeClr val="tx2"/>
        </a:buClr>
        <a:buFont typeface="Wingdings" panose="05000000000000000000" pitchFamily="2" charset="2"/>
        <a:buChar char="w"/>
        <a:defRPr sz="1500" b="1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95300" indent="-227410" algn="l" defTabSz="676275" rtl="0" eaLnBrk="1" fontAlgn="base" hangingPunct="1">
        <a:spcBef>
          <a:spcPts val="150"/>
        </a:spcBef>
        <a:spcAft>
          <a:spcPts val="15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808435" indent="-227410" algn="l" defTabSz="676275" rtl="0" eaLnBrk="1" fontAlgn="base" hangingPunct="1">
        <a:spcBef>
          <a:spcPts val="150"/>
        </a:spcBef>
        <a:spcAft>
          <a:spcPts val="15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078706" indent="-184547" algn="l" defTabSz="676275" rtl="0" eaLnBrk="1" fontAlgn="base" hangingPunct="1">
        <a:spcBef>
          <a:spcPts val="150"/>
        </a:spcBef>
        <a:spcAft>
          <a:spcPts val="150"/>
        </a:spcAft>
        <a:buClr>
          <a:schemeClr val="tx2"/>
        </a:buClr>
        <a:buFont typeface="Franklin Gothic Book" panose="020B0503020102020204" pitchFamily="34" charset="0"/>
        <a:buChar char="○"/>
        <a:defRPr sz="12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1346597" indent="-182166" algn="l" defTabSz="676275" rtl="0" eaLnBrk="1" fontAlgn="base" hangingPunct="1">
        <a:spcBef>
          <a:spcPts val="150"/>
        </a:spcBef>
        <a:spcAft>
          <a:spcPts val="150"/>
        </a:spcAft>
        <a:buClr>
          <a:schemeClr val="tx2"/>
        </a:buClr>
        <a:buFont typeface="Franklin Gothic Book" panose="020B0503020102020204" pitchFamily="34" charset="0"/>
        <a:buChar char="–"/>
        <a:defRPr sz="12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1689497" indent="-182166" algn="l" defTabSz="676275" rtl="0" eaLnBrk="1" fontAlgn="base" hangingPunct="1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000000"/>
          </a:solidFill>
          <a:latin typeface="+mn-lt"/>
        </a:defRPr>
      </a:lvl6pPr>
      <a:lvl7pPr marL="2032397" indent="-182166" algn="l" defTabSz="676275" rtl="0" eaLnBrk="1" fontAlgn="base" hangingPunct="1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000000"/>
          </a:solidFill>
          <a:latin typeface="+mn-lt"/>
        </a:defRPr>
      </a:lvl7pPr>
      <a:lvl8pPr marL="2375297" indent="-182166" algn="l" defTabSz="676275" rtl="0" eaLnBrk="1" fontAlgn="base" hangingPunct="1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000000"/>
          </a:solidFill>
          <a:latin typeface="+mn-lt"/>
        </a:defRPr>
      </a:lvl8pPr>
      <a:lvl9pPr marL="2718197" indent="-182166" algn="l" defTabSz="676275" rtl="0" eaLnBrk="1" fontAlgn="base" hangingPunct="1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00B386-A587-5ECC-6349-0848A863C30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35014" y="2859881"/>
            <a:ext cx="7551737" cy="462660"/>
          </a:xfrm>
        </p:spPr>
        <p:txBody>
          <a:bodyPr/>
          <a:lstStyle/>
          <a:p>
            <a:r>
              <a:rPr lang="en-US" dirty="0"/>
              <a:t>5/17/2023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4C013-831B-7B53-F39D-9FEF626DB4D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35014" y="1752492"/>
            <a:ext cx="7551737" cy="542925"/>
          </a:xfrm>
        </p:spPr>
        <p:txBody>
          <a:bodyPr/>
          <a:lstStyle/>
          <a:p>
            <a:r>
              <a:rPr lang="en-US" sz="4800" dirty="0"/>
              <a:t>Air Pollution in Ghana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AF073BF-25CB-81B0-3644-CC9026AA1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51" y="3405917"/>
            <a:ext cx="4185710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200" b="1" dirty="0">
                <a:solidFill>
                  <a:srgbClr val="004081"/>
                </a:solidFill>
              </a:rPr>
              <a:t>Marilyn V. Howarth, MD, FACOEM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200" b="1" dirty="0">
                <a:solidFill>
                  <a:srgbClr val="004081"/>
                </a:solidFill>
              </a:rPr>
              <a:t>Director, Community Engagement Core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200" b="1" dirty="0">
              <a:solidFill>
                <a:srgbClr val="00408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200" b="1" dirty="0">
                <a:solidFill>
                  <a:srgbClr val="004081"/>
                </a:solidFill>
              </a:rPr>
              <a:t>Adrian Wood, MPH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200" b="1" dirty="0">
                <a:solidFill>
                  <a:srgbClr val="004081"/>
                </a:solidFill>
              </a:rPr>
              <a:t>Coordinator, Community Engagement Core</a:t>
            </a:r>
          </a:p>
        </p:txBody>
      </p:sp>
    </p:spTree>
    <p:extLst>
      <p:ext uri="{BB962C8B-B14F-4D97-AF65-F5344CB8AC3E}">
        <p14:creationId xmlns:p14="http://schemas.microsoft.com/office/powerpoint/2010/main" val="2838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37B3-5086-24B8-8DA6-91468DFB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Sources of Pollution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ED6032-66D2-1B03-41E6-0968EC7E1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12857"/>
              </p:ext>
            </p:extLst>
          </p:nvPr>
        </p:nvGraphicFramePr>
        <p:xfrm>
          <a:off x="318976" y="769679"/>
          <a:ext cx="8399721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991">
                  <a:extLst>
                    <a:ext uri="{9D8B030D-6E8A-4147-A177-3AD203B41FA5}">
                      <a16:colId xmlns:a16="http://schemas.microsoft.com/office/drawing/2014/main" val="1463860203"/>
                    </a:ext>
                  </a:extLst>
                </a:gridCol>
                <a:gridCol w="2271823">
                  <a:extLst>
                    <a:ext uri="{9D8B030D-6E8A-4147-A177-3AD203B41FA5}">
                      <a16:colId xmlns:a16="http://schemas.microsoft.com/office/drawing/2014/main" val="1511431400"/>
                    </a:ext>
                  </a:extLst>
                </a:gridCol>
                <a:gridCol w="2799907">
                  <a:extLst>
                    <a:ext uri="{9D8B030D-6E8A-4147-A177-3AD203B41FA5}">
                      <a16:colId xmlns:a16="http://schemas.microsoft.com/office/drawing/2014/main" val="3518589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 of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Particulates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2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Indoor cooking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1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S</a:t>
                      </a:r>
                      <a:r>
                        <a:rPr lang="en-US" b="0" i="0" dirty="0">
                          <a:effectLst/>
                        </a:rPr>
                        <a:t>lash-and-burn methods of farming (rural)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2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O</a:t>
                      </a:r>
                      <a:r>
                        <a:rPr lang="en-US" b="0" i="0" dirty="0">
                          <a:effectLst/>
                        </a:rPr>
                        <a:t>pen waste burning/</a:t>
                      </a:r>
                      <a:r>
                        <a:rPr lang="en-US" b="0" dirty="0"/>
                        <a:t>A</a:t>
                      </a:r>
                      <a:r>
                        <a:rPr lang="en-US" b="0" i="0" dirty="0">
                          <a:effectLst/>
                        </a:rPr>
                        <a:t>ccidental 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9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Seasonal dust storms (Dry season: November –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38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Vehicle exhaust (city)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82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I</a:t>
                      </a:r>
                      <a:r>
                        <a:rPr lang="en-US" b="0" i="0" dirty="0">
                          <a:effectLst/>
                        </a:rPr>
                        <a:t>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8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E</a:t>
                      </a:r>
                      <a:r>
                        <a:rPr lang="en-US" b="0" i="0" dirty="0">
                          <a:effectLst/>
                        </a:rPr>
                        <a:t>nergy generation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50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Sprayed pesticides or other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Air fresheners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2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Roadway dust (rural)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2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95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AC87-AD10-503B-453B-BC81E99C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894" y="1542729"/>
            <a:ext cx="7826375" cy="377254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0" i="0" dirty="0">
                <a:solidFill>
                  <a:srgbClr val="2A3535"/>
                </a:solidFill>
                <a:effectLst/>
                <a:latin typeface="work-sans"/>
              </a:rPr>
              <a:t>28,000 Ghanaians die prematurely every year as a result of air pollution, according to the World Health Organization (2020). </a:t>
            </a:r>
          </a:p>
          <a:p>
            <a:pPr marL="0" indent="0" algn="ctr">
              <a:buNone/>
            </a:pPr>
            <a:endParaRPr lang="en-US" sz="3200" b="0" dirty="0">
              <a:solidFill>
                <a:srgbClr val="2A3535"/>
              </a:solidFill>
              <a:latin typeface="work-sans"/>
            </a:endParaRPr>
          </a:p>
          <a:p>
            <a:pPr marL="0" indent="0" algn="ctr">
              <a:buNone/>
            </a:pPr>
            <a:r>
              <a:rPr lang="en-US" sz="3200" b="0" i="0" dirty="0">
                <a:solidFill>
                  <a:srgbClr val="2A3535"/>
                </a:solidFill>
                <a:effectLst/>
                <a:latin typeface="work-sans"/>
              </a:rPr>
              <a:t>Air pollution is the </a:t>
            </a:r>
            <a:r>
              <a:rPr lang="en-US" sz="3200" i="0" dirty="0">
                <a:solidFill>
                  <a:srgbClr val="C00000"/>
                </a:solidFill>
                <a:effectLst/>
                <a:latin typeface="work-sans"/>
              </a:rPr>
              <a:t>second highest </a:t>
            </a:r>
            <a:r>
              <a:rPr lang="en-US" sz="3200" b="0" i="0" dirty="0">
                <a:solidFill>
                  <a:srgbClr val="2A3535"/>
                </a:solidFill>
                <a:effectLst/>
                <a:latin typeface="work-sans"/>
              </a:rPr>
              <a:t>health risk factor for death and disability, after malnutrition.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CE07B1-7137-BBB8-8809-B626AE22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33" y="0"/>
            <a:ext cx="8669314" cy="628650"/>
          </a:xfrm>
        </p:spPr>
        <p:txBody>
          <a:bodyPr/>
          <a:lstStyle/>
          <a:p>
            <a:pPr algn="ctr"/>
            <a:r>
              <a:rPr lang="en-US" sz="2700" dirty="0"/>
              <a:t>Air Pollution in Ghana</a:t>
            </a:r>
          </a:p>
        </p:txBody>
      </p:sp>
    </p:spTree>
    <p:extLst>
      <p:ext uri="{BB962C8B-B14F-4D97-AF65-F5344CB8AC3E}">
        <p14:creationId xmlns:p14="http://schemas.microsoft.com/office/powerpoint/2010/main" val="64112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AC87-AD10-503B-453B-BC81E99C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673358"/>
            <a:ext cx="7826375" cy="29107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the a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nnual mean level of PM</a:t>
            </a:r>
            <a:r>
              <a:rPr lang="en-US" sz="3600" b="0" i="0" baseline="-2500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Accra was </a:t>
            </a:r>
            <a:r>
              <a:rPr lang="en-US" sz="360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31.1 </a:t>
            </a:r>
            <a:r>
              <a:rPr lang="en-US" sz="3600" i="1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360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3600" i="0" baseline="3000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endParaRPr lang="en-US" sz="3600" b="0" baseline="300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3600" b="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than 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recommended annual guideline of 10 </a:t>
            </a:r>
            <a:r>
              <a:rPr lang="en-US" sz="3600" b="0" i="1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3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3600" b="0" i="0" baseline="3000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CE07B1-7137-BBB8-8809-B626AE22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33" y="0"/>
            <a:ext cx="8669314" cy="628650"/>
          </a:xfrm>
        </p:spPr>
        <p:txBody>
          <a:bodyPr/>
          <a:lstStyle/>
          <a:p>
            <a:pPr algn="ctr"/>
            <a:r>
              <a:rPr lang="en-US" sz="2700" dirty="0"/>
              <a:t>Air Pollution in Ghana</a:t>
            </a:r>
          </a:p>
        </p:txBody>
      </p:sp>
    </p:spTree>
    <p:extLst>
      <p:ext uri="{BB962C8B-B14F-4D97-AF65-F5344CB8AC3E}">
        <p14:creationId xmlns:p14="http://schemas.microsoft.com/office/powerpoint/2010/main" val="42202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37B3-5086-24B8-8DA6-91468DFB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Household air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0B61-DBDD-FFD4-58FE-767E5D129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0" y="1098550"/>
            <a:ext cx="3836988" cy="4660900"/>
          </a:xfrm>
        </p:spPr>
        <p:txBody>
          <a:bodyPr wrap="square" anchor="t">
            <a:normAutofit/>
          </a:bodyPr>
          <a:lstStyle/>
          <a:p>
            <a:r>
              <a:rPr lang="en-US" b="0" i="0" dirty="0">
                <a:effectLst/>
              </a:rPr>
              <a:t>In Ghana, about 70 percent of households cook by burning biomass including </a:t>
            </a:r>
            <a:r>
              <a:rPr lang="en-US" b="0" i="0" dirty="0" err="1">
                <a:effectLst/>
              </a:rPr>
              <a:t>wood,</a:t>
            </a:r>
            <a:r>
              <a:rPr lang="en-US" b="0" i="0" dirty="0">
                <a:effectLst/>
              </a:rPr>
              <a:t> charcoal, and crop residue in open fires.</a:t>
            </a:r>
          </a:p>
          <a:p>
            <a:endParaRPr lang="en-US" b="0" dirty="0"/>
          </a:p>
          <a:p>
            <a:r>
              <a:rPr lang="en-US" b="0" i="0" dirty="0">
                <a:effectLst/>
              </a:rPr>
              <a:t>The major emissions are PM</a:t>
            </a:r>
            <a:r>
              <a:rPr lang="en-US" b="0" i="0" baseline="-25000" dirty="0">
                <a:effectLst/>
              </a:rPr>
              <a:t>2.5</a:t>
            </a:r>
            <a:r>
              <a:rPr lang="en-US" b="0" i="0" dirty="0">
                <a:effectLst/>
              </a:rPr>
              <a:t>, carbon monoxide and polycyclic aromatic hydrocarbons.</a:t>
            </a:r>
            <a:endParaRPr lang="en-US" dirty="0"/>
          </a:p>
        </p:txBody>
      </p:sp>
      <p:pic>
        <p:nvPicPr>
          <p:cNvPr id="4098" name="Picture 2" descr="Wood fire burning on a brick hearth, with pots and dishes containing food nearby">
            <a:extLst>
              <a:ext uri="{FF2B5EF4-FFF2-40B4-BE49-F238E27FC236}">
                <a16:creationId xmlns:a16="http://schemas.microsoft.com/office/drawing/2014/main" id="{D0F49B10-178A-D284-4823-AD3445833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-404" r="20164" b="402"/>
          <a:stretch/>
        </p:blipFill>
        <p:spPr bwMode="auto">
          <a:xfrm>
            <a:off x="5189537" y="3115846"/>
            <a:ext cx="3836988" cy="365166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ent and child">
            <a:extLst>
              <a:ext uri="{FF2B5EF4-FFF2-40B4-BE49-F238E27FC236}">
                <a16:creationId xmlns:a16="http://schemas.microsoft.com/office/drawing/2014/main" id="{04A52BB6-41C2-DAD0-FE1A-ED770254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8" y="894934"/>
            <a:ext cx="3581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1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37B3-5086-24B8-8DA6-91468DFB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Sources of Poor Outdoor Air Quality in Ghana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0B61-DBDD-FFD4-58FE-767E5D129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850" y="1021443"/>
            <a:ext cx="3836988" cy="4660900"/>
          </a:xfrm>
        </p:spPr>
        <p:txBody>
          <a:bodyPr wrap="square" anchor="t">
            <a:normAutofit/>
          </a:bodyPr>
          <a:lstStyle/>
          <a:p>
            <a:r>
              <a:rPr lang="en-US" b="0" dirty="0"/>
              <a:t>S</a:t>
            </a:r>
            <a:r>
              <a:rPr lang="en-US" b="0" i="0" dirty="0">
                <a:effectLst/>
              </a:rPr>
              <a:t>lash-and-burn methods of farming (rural)</a:t>
            </a:r>
          </a:p>
          <a:p>
            <a:r>
              <a:rPr lang="en-US" b="0" dirty="0"/>
              <a:t>O</a:t>
            </a:r>
            <a:r>
              <a:rPr lang="en-US" b="0" i="0" dirty="0">
                <a:effectLst/>
              </a:rPr>
              <a:t>pen waste burning</a:t>
            </a:r>
          </a:p>
          <a:p>
            <a:r>
              <a:rPr lang="en-US" b="0" dirty="0"/>
              <a:t>A</a:t>
            </a:r>
            <a:r>
              <a:rPr lang="en-US" b="0" i="0" dirty="0">
                <a:effectLst/>
              </a:rPr>
              <a:t>ccidental fires</a:t>
            </a:r>
          </a:p>
          <a:p>
            <a:r>
              <a:rPr lang="en-US" b="0" dirty="0"/>
              <a:t>Seasonal dust storms (Dry season: November – March)</a:t>
            </a:r>
          </a:p>
          <a:p>
            <a:r>
              <a:rPr lang="en-US" b="0" dirty="0"/>
              <a:t>R</a:t>
            </a:r>
            <a:r>
              <a:rPr lang="en-US" b="0" i="0" dirty="0">
                <a:effectLst/>
              </a:rPr>
              <a:t>oad transport (traffic in the city, dust in rural areas)</a:t>
            </a:r>
          </a:p>
          <a:p>
            <a:r>
              <a:rPr lang="en-US" b="0" dirty="0"/>
              <a:t>I</a:t>
            </a:r>
            <a:r>
              <a:rPr lang="en-US" b="0" i="0" dirty="0">
                <a:effectLst/>
              </a:rPr>
              <a:t>ndustry</a:t>
            </a:r>
          </a:p>
          <a:p>
            <a:r>
              <a:rPr lang="en-US" b="0" dirty="0"/>
              <a:t>E</a:t>
            </a:r>
            <a:r>
              <a:rPr lang="en-US" b="0" i="0" dirty="0">
                <a:effectLst/>
              </a:rPr>
              <a:t>nergy generation</a:t>
            </a: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dirty="0"/>
          </a:p>
        </p:txBody>
      </p:sp>
      <p:pic>
        <p:nvPicPr>
          <p:cNvPr id="1030" name="Picture 6" descr="Slash And Burn&quot;: 5 Negative Effects On Agriculture And The Environment">
            <a:extLst>
              <a:ext uri="{FF2B5EF4-FFF2-40B4-BE49-F238E27FC236}">
                <a16:creationId xmlns:a16="http://schemas.microsoft.com/office/drawing/2014/main" id="{E3AAFF01-F137-BB88-42F9-922F89AA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848196"/>
            <a:ext cx="2729471" cy="18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cking Air Pollution from Ghana's E-Waste Site - Eos">
            <a:extLst>
              <a:ext uri="{FF2B5EF4-FFF2-40B4-BE49-F238E27FC236}">
                <a16:creationId xmlns:a16="http://schemas.microsoft.com/office/drawing/2014/main" id="{181E5AF4-F34E-8DA3-C1AA-F608B60E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99" y="2511425"/>
            <a:ext cx="2827339" cy="21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nd and Dust Storms | World Meteorological Organization">
            <a:extLst>
              <a:ext uri="{FF2B5EF4-FFF2-40B4-BE49-F238E27FC236}">
                <a16:creationId xmlns:a16="http://schemas.microsoft.com/office/drawing/2014/main" id="{EF69A787-B7C5-3825-028F-92E1F499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99" y="4729843"/>
            <a:ext cx="323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ust storms ease across Africa and Middle East | Climate Crisis News | Al  Jazeera">
            <a:extLst>
              <a:ext uri="{FF2B5EF4-FFF2-40B4-BE49-F238E27FC236}">
                <a16:creationId xmlns:a16="http://schemas.microsoft.com/office/drawing/2014/main" id="{17BADDAF-D5E8-F14B-83F1-B5FC88A1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69" y="4751174"/>
            <a:ext cx="2827339" cy="18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73" y="844241"/>
            <a:ext cx="9073352" cy="628650"/>
          </a:xfrm>
        </p:spPr>
        <p:txBody>
          <a:bodyPr/>
          <a:lstStyle/>
          <a:p>
            <a:r>
              <a:rPr lang="en-US" sz="2700" dirty="0"/>
              <a:t>Reminder: Primary Sources of Poor Outdoor Air Quality in Philadelphia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737" y="1712677"/>
            <a:ext cx="2234167" cy="14347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29" y="3714750"/>
            <a:ext cx="2555223" cy="13016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7955" y="5126799"/>
            <a:ext cx="8638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Airports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3341" y="3192923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Vehicle Exhaust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900" y="3192923"/>
            <a:ext cx="2114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Coal-Fired Power Plants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34" y="3720141"/>
            <a:ext cx="2228851" cy="13016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57386" y="5114861"/>
            <a:ext cx="16291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      Oil Refineries </a:t>
            </a:r>
          </a:p>
        </p:txBody>
      </p:sp>
      <p:pic>
        <p:nvPicPr>
          <p:cNvPr id="9" name="Picture 4" descr="Diesel Emissions in Major US Cities Disproportionately Harm Communities of  Color, New Studies Confirm - Inside Climate News">
            <a:extLst>
              <a:ext uri="{FF2B5EF4-FFF2-40B4-BE49-F238E27FC236}">
                <a16:creationId xmlns:a16="http://schemas.microsoft.com/office/drawing/2014/main" id="{0A024CA2-8DEC-47BD-9BAE-6F4D0DD5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65" r="-202"/>
          <a:stretch/>
        </p:blipFill>
        <p:spPr bwMode="auto">
          <a:xfrm>
            <a:off x="1715766" y="1710551"/>
            <a:ext cx="2580988" cy="14602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9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874" y="935749"/>
            <a:ext cx="6390085" cy="419100"/>
          </a:xfrm>
        </p:spPr>
        <p:txBody>
          <a:bodyPr wrap="square" anchor="b">
            <a:noAutofit/>
          </a:bodyPr>
          <a:lstStyle/>
          <a:p>
            <a:r>
              <a:rPr lang="en-US" sz="3600" dirty="0" err="1"/>
              <a:t>Atmotube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9874" y="1476375"/>
            <a:ext cx="3582256" cy="4445876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Monitors: </a:t>
            </a:r>
          </a:p>
          <a:p>
            <a:pPr>
              <a:lnSpc>
                <a:spcPct val="90000"/>
              </a:lnSpc>
            </a:pPr>
            <a:r>
              <a:rPr lang="en-US" b="0" dirty="0"/>
              <a:t>Temperature</a:t>
            </a:r>
          </a:p>
          <a:p>
            <a:pPr>
              <a:lnSpc>
                <a:spcPct val="90000"/>
              </a:lnSpc>
            </a:pPr>
            <a:r>
              <a:rPr lang="en-US" b="0" dirty="0"/>
              <a:t>Humidity</a:t>
            </a:r>
          </a:p>
          <a:p>
            <a:pPr>
              <a:lnSpc>
                <a:spcPct val="90000"/>
              </a:lnSpc>
            </a:pPr>
            <a:r>
              <a:rPr lang="en-US" b="0" dirty="0"/>
              <a:t>PM1</a:t>
            </a:r>
          </a:p>
          <a:p>
            <a:pPr>
              <a:lnSpc>
                <a:spcPct val="90000"/>
              </a:lnSpc>
            </a:pPr>
            <a:r>
              <a:rPr lang="en-US" b="0" dirty="0"/>
              <a:t>PM2.5</a:t>
            </a:r>
          </a:p>
          <a:p>
            <a:pPr>
              <a:lnSpc>
                <a:spcPct val="90000"/>
              </a:lnSpc>
            </a:pPr>
            <a:r>
              <a:rPr lang="en-US" b="0" dirty="0"/>
              <a:t>PM10</a:t>
            </a:r>
          </a:p>
          <a:p>
            <a:pPr>
              <a:lnSpc>
                <a:spcPct val="90000"/>
              </a:lnSpc>
            </a:pPr>
            <a:r>
              <a:rPr lang="en-US" b="0" dirty="0"/>
              <a:t>VOCs</a:t>
            </a:r>
          </a:p>
          <a:p>
            <a:pPr>
              <a:lnSpc>
                <a:spcPct val="90000"/>
              </a:lnSpc>
            </a:pPr>
            <a:endParaRPr lang="en-US" b="0" dirty="0"/>
          </a:p>
          <a:p>
            <a:pPr marL="0" indent="0">
              <a:lnSpc>
                <a:spcPct val="90000"/>
              </a:lnSpc>
              <a:buNone/>
            </a:pPr>
            <a:r>
              <a:rPr lang="en-US" b="0" dirty="0"/>
              <a:t>Connects to Phone by Bluetooth to show real-time measurements </a:t>
            </a:r>
          </a:p>
          <a:p>
            <a:pPr>
              <a:lnSpc>
                <a:spcPct val="90000"/>
              </a:lnSpc>
            </a:pPr>
            <a:r>
              <a:rPr lang="en-US" sz="1900" b="0" dirty="0"/>
              <a:t>Keep device within 30ft of Phone for Bluetooth connection</a:t>
            </a:r>
          </a:p>
          <a:p>
            <a:pPr marL="0" indent="0">
              <a:lnSpc>
                <a:spcPct val="90000"/>
              </a:lnSpc>
              <a:buNone/>
            </a:pPr>
            <a:endParaRPr lang="en-US" b="0" dirty="0"/>
          </a:p>
          <a:p>
            <a:pPr marL="0" indent="0">
              <a:lnSpc>
                <a:spcPct val="90000"/>
              </a:lnSpc>
              <a:buNone/>
            </a:pPr>
            <a:r>
              <a:rPr lang="en-US" b="0" dirty="0"/>
              <a:t>Data must be downloaded to a computer every 10 days</a:t>
            </a:r>
          </a:p>
          <a:p>
            <a:pPr marL="0" indent="-45244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2050" name="Picture 2" descr="Amazon.com: Atmotube Pro Portable Outdoor and Indoor Professional Air  Quality Monitor [PM, VOCs, Temperature, Humidity and Barometric Pressure  Tester], Pollution Meter : Industrial &amp; Scientific">
            <a:extLst>
              <a:ext uri="{FF2B5EF4-FFF2-40B4-BE49-F238E27FC236}">
                <a16:creationId xmlns:a16="http://schemas.microsoft.com/office/drawing/2014/main" id="{2BCD3D5A-C9AA-9487-C761-B4838F0E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5" y="1015409"/>
            <a:ext cx="3953372" cy="48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0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874" y="935749"/>
            <a:ext cx="6390085" cy="419100"/>
          </a:xfrm>
        </p:spPr>
        <p:txBody>
          <a:bodyPr wrap="square" anchor="b">
            <a:noAutofit/>
          </a:bodyPr>
          <a:lstStyle/>
          <a:p>
            <a:r>
              <a:rPr lang="en-US" sz="3600" dirty="0" err="1"/>
              <a:t>Atmotube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9873" y="1476375"/>
            <a:ext cx="4236331" cy="4445876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Battery lasts ~5 days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Recommend charging at night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Comes with a USB cord – you will need to bring a USB plug or charge it on a computer</a:t>
            </a:r>
          </a:p>
          <a:p>
            <a:pPr marL="0" indent="0">
              <a:lnSpc>
                <a:spcPct val="90000"/>
              </a:lnSpc>
              <a:buNone/>
            </a:pPr>
            <a:endParaRPr lang="en-US" b="0" dirty="0"/>
          </a:p>
          <a:p>
            <a:pPr marL="0" indent="-45244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2050" name="Picture 2" descr="Amazon.com: Atmotube Pro Portable Outdoor and Indoor Professional Air  Quality Monitor [PM, VOCs, Temperature, Humidity and Barometric Pressure  Tester], Pollution Meter : Industrial &amp; Scientific">
            <a:extLst>
              <a:ext uri="{FF2B5EF4-FFF2-40B4-BE49-F238E27FC236}">
                <a16:creationId xmlns:a16="http://schemas.microsoft.com/office/drawing/2014/main" id="{2BCD3D5A-C9AA-9487-C761-B4838F0E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5" y="1015409"/>
            <a:ext cx="3953372" cy="48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pple Original 5W Wall Charger / Adapter Cube for all iPhones  8/7/6s/X/8Plus 2PK | eBay">
            <a:extLst>
              <a:ext uri="{FF2B5EF4-FFF2-40B4-BE49-F238E27FC236}">
                <a16:creationId xmlns:a16="http://schemas.microsoft.com/office/drawing/2014/main" id="{660A9F2F-9438-9946-289E-3F09305F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20" y="4491220"/>
            <a:ext cx="1828186" cy="182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SB Type-C Charging Cable – RealWear">
            <a:extLst>
              <a:ext uri="{FF2B5EF4-FFF2-40B4-BE49-F238E27FC236}">
                <a16:creationId xmlns:a16="http://schemas.microsoft.com/office/drawing/2014/main" id="{B8D3F915-4B5C-B0B3-BABD-CAA99EB4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5854">
            <a:off x="3973559" y="4312732"/>
            <a:ext cx="3161413" cy="237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2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97C2-843F-DCCE-E320-79B2A2BC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Data in Ghana</a:t>
            </a:r>
          </a:p>
        </p:txBody>
      </p:sp>
      <p:pic>
        <p:nvPicPr>
          <p:cNvPr id="3074" name="Picture 2" descr="500+ Open Notebook Pictures | Download Free Images on Unsplash">
            <a:extLst>
              <a:ext uri="{FF2B5EF4-FFF2-40B4-BE49-F238E27FC236}">
                <a16:creationId xmlns:a16="http://schemas.microsoft.com/office/drawing/2014/main" id="{CDDC0EAB-339A-FB38-445D-A5CB33C37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5" t="6189" r="3940" b="7642"/>
          <a:stretch/>
        </p:blipFill>
        <p:spPr bwMode="auto">
          <a:xfrm>
            <a:off x="233916" y="896039"/>
            <a:ext cx="7386083" cy="57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F351D2D-2099-9489-AA7E-7FC40C81A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23771"/>
              </p:ext>
            </p:extLst>
          </p:nvPr>
        </p:nvGraphicFramePr>
        <p:xfrm>
          <a:off x="1245274" y="1137103"/>
          <a:ext cx="5928412" cy="495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969">
                  <a:extLst>
                    <a:ext uri="{9D8B030D-6E8A-4147-A177-3AD203B41FA5}">
                      <a16:colId xmlns:a16="http://schemas.microsoft.com/office/drawing/2014/main" val="815288385"/>
                    </a:ext>
                  </a:extLst>
                </a:gridCol>
                <a:gridCol w="1000251">
                  <a:extLst>
                    <a:ext uri="{9D8B030D-6E8A-4147-A177-3AD203B41FA5}">
                      <a16:colId xmlns:a16="http://schemas.microsoft.com/office/drawing/2014/main" val="1115244154"/>
                    </a:ext>
                  </a:extLst>
                </a:gridCol>
                <a:gridCol w="892405">
                  <a:extLst>
                    <a:ext uri="{9D8B030D-6E8A-4147-A177-3AD203B41FA5}">
                      <a16:colId xmlns:a16="http://schemas.microsoft.com/office/drawing/2014/main" val="497653563"/>
                    </a:ext>
                  </a:extLst>
                </a:gridCol>
                <a:gridCol w="1677072">
                  <a:extLst>
                    <a:ext uri="{9D8B030D-6E8A-4147-A177-3AD203B41FA5}">
                      <a16:colId xmlns:a16="http://schemas.microsoft.com/office/drawing/2014/main" val="804101105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189261510"/>
                    </a:ext>
                  </a:extLst>
                </a:gridCol>
              </a:tblGrid>
              <a:tr h="6675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  <a:endParaRPr lang="en-US" sz="12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 </a:t>
                      </a:r>
                      <a:endParaRPr lang="en-US" sz="1200" b="1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(start/end)</a:t>
                      </a:r>
                      <a:endParaRPr lang="en-US" sz="12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Indoor/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Outdoor</a:t>
                      </a:r>
                      <a:endParaRPr lang="en-US" sz="12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  <a:endParaRPr lang="en-US" sz="1200" b="1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(ex: address, inside a home, along a road, etc.)</a:t>
                      </a:r>
                      <a:endParaRPr lang="en-US" sz="12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(What is happening?, ex: cooking, driving through traffic,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  <a:endParaRPr lang="en-US" sz="12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296768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338991"/>
                  </a:ext>
                </a:extLst>
              </a:tr>
              <a:tr h="4362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754691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456294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472399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594160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015112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537897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431553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238506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048961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96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821429"/>
      </p:ext>
    </p:extLst>
  </p:cSld>
  <p:clrMapOvr>
    <a:masterClrMapping/>
  </p:clrMapOvr>
</p:sld>
</file>

<file path=ppt/theme/theme1.xml><?xml version="1.0" encoding="utf-8"?>
<a:theme xmlns:a="http://schemas.openxmlformats.org/drawingml/2006/main" name="new ceet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ceet" id="{923D71E8-1A16-48B3-982B-14BB26EA90A4}" vid="{5395B7EB-2ACA-44F5-82D7-3EA49A8A5D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7E1138871B54BAC44FDC563EAB618" ma:contentTypeVersion="7" ma:contentTypeDescription="Create a new document." ma:contentTypeScope="" ma:versionID="56c8d67dd96767570b0be2013fa317b1">
  <xsd:schema xmlns:xsd="http://www.w3.org/2001/XMLSchema" xmlns:xs="http://www.w3.org/2001/XMLSchema" xmlns:p="http://schemas.microsoft.com/office/2006/metadata/properties" xmlns:ns3="5c8ab484-73c1-4251-8bb0-e11fdbe3b7c4" xmlns:ns4="621ad811-f5f1-4d4c-8e4c-da7d2b2f67af" targetNamespace="http://schemas.microsoft.com/office/2006/metadata/properties" ma:root="true" ma:fieldsID="bec34a86303708714944f38b810342f8" ns3:_="" ns4:_="">
    <xsd:import namespace="5c8ab484-73c1-4251-8bb0-e11fdbe3b7c4"/>
    <xsd:import namespace="621ad811-f5f1-4d4c-8e4c-da7d2b2f6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ab484-73c1-4251-8bb0-e11fdbe3b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ad811-f5f1-4d4c-8e4c-da7d2b2f6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BE9D1C-EE70-4749-B2A8-6FCC7683D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ab484-73c1-4251-8bb0-e11fdbe3b7c4"/>
    <ds:schemaRef ds:uri="621ad811-f5f1-4d4c-8e4c-da7d2b2f6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50DC80-2E29-4AEC-A3AF-FC2384690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6DE40-4C6D-4E44-B096-A88934A24317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21ad811-f5f1-4d4c-8e4c-da7d2b2f67af"/>
    <ds:schemaRef ds:uri="http://schemas.openxmlformats.org/package/2006/metadata/core-properties"/>
    <ds:schemaRef ds:uri="5c8ab484-73c1-4251-8bb0-e11fdbe3b7c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ceet</Template>
  <TotalTime>31400</TotalTime>
  <Words>457</Words>
  <Application>Microsoft Office PowerPoint</Application>
  <PresentationFormat>On-screen Show (4:3)</PresentationFormat>
  <Paragraphs>106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StoneSerifStd-Medium</vt:lpstr>
      <vt:lpstr>Wingdings</vt:lpstr>
      <vt:lpstr>work-sans</vt:lpstr>
      <vt:lpstr>new ceet</vt:lpstr>
      <vt:lpstr>Air Pollution in Ghana</vt:lpstr>
      <vt:lpstr>Air Pollution in Ghana</vt:lpstr>
      <vt:lpstr>Air Pollution in Ghana</vt:lpstr>
      <vt:lpstr>Household air pollution</vt:lpstr>
      <vt:lpstr>Sources of Poor Outdoor Air Quality in Ghana</vt:lpstr>
      <vt:lpstr>Reminder: Primary Sources of Poor Outdoor Air Quality in Philadelphia </vt:lpstr>
      <vt:lpstr>Atmotube</vt:lpstr>
      <vt:lpstr>Atmotube</vt:lpstr>
      <vt:lpstr>Recording Data in Ghana</vt:lpstr>
      <vt:lpstr>Sources of Pollution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Imhotep Air Monitors</dc:title>
  <dc:creator>Wood, Adrian</dc:creator>
  <cp:lastModifiedBy>Wood, Adrian</cp:lastModifiedBy>
  <cp:revision>20</cp:revision>
  <dcterms:created xsi:type="dcterms:W3CDTF">2023-04-20T18:38:46Z</dcterms:created>
  <dcterms:modified xsi:type="dcterms:W3CDTF">2023-05-12T13:58:50Z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0x010100EA97E1138871B54BAC44FDC563EAB618</vt:lpwstr>
  </property>
</Properties>
</file>