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4010" r:id="rId1"/>
    <p:sldMasterId id="2147484024" r:id="rId2"/>
  </p:sldMasterIdLst>
  <p:notesMasterIdLst>
    <p:notesMasterId r:id="rId26"/>
  </p:notesMasterIdLst>
  <p:handoutMasterIdLst>
    <p:handoutMasterId r:id="rId27"/>
  </p:handoutMasterIdLst>
  <p:sldIdLst>
    <p:sldId id="1002" r:id="rId3"/>
    <p:sldId id="286" r:id="rId4"/>
    <p:sldId id="289" r:id="rId5"/>
    <p:sldId id="268" r:id="rId6"/>
    <p:sldId id="267" r:id="rId7"/>
    <p:sldId id="262" r:id="rId8"/>
    <p:sldId id="263" r:id="rId9"/>
    <p:sldId id="724" r:id="rId10"/>
    <p:sldId id="1006" r:id="rId11"/>
    <p:sldId id="999" r:id="rId12"/>
    <p:sldId id="1000" r:id="rId13"/>
    <p:sldId id="989" r:id="rId14"/>
    <p:sldId id="1001" r:id="rId15"/>
    <p:sldId id="425" r:id="rId16"/>
    <p:sldId id="807" r:id="rId17"/>
    <p:sldId id="809" r:id="rId18"/>
    <p:sldId id="812" r:id="rId19"/>
    <p:sldId id="992" r:id="rId20"/>
    <p:sldId id="1004" r:id="rId21"/>
    <p:sldId id="1009" r:id="rId22"/>
    <p:sldId id="1010" r:id="rId23"/>
    <p:sldId id="1011" r:id="rId24"/>
    <p:sldId id="1007" r:id="rId25"/>
  </p:sldIdLst>
  <p:sldSz cx="10287000" cy="6858000" type="35mm"/>
  <p:notesSz cx="7102475" cy="9388475"/>
  <p:embeddedFontLst>
    <p:embeddedFont>
      <p:font typeface="Aharoni" panose="02010803020104030203" pitchFamily="2" charset="-79"/>
      <p:bold r:id="rId28"/>
    </p:embeddedFont>
    <p:embeddedFont>
      <p:font typeface="Arial Black" panose="020B0A04020102020204" pitchFamily="34" charset="0"/>
      <p:bold r:id="rId29"/>
    </p:embeddedFont>
    <p:embeddedFont>
      <p:font typeface="Franklin Gothic Book" panose="020B0503020102020204" pitchFamily="34" charset="0"/>
      <p:regular r:id="rId30"/>
      <p: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7">
          <p15:clr>
            <a:srgbClr val="A4A3A4"/>
          </p15:clr>
        </p15:guide>
        <p15:guide id="2" orient="horz" pos="2161">
          <p15:clr>
            <a:srgbClr val="A4A3A4"/>
          </p15:clr>
        </p15:guide>
        <p15:guide id="3" orient="horz" pos="3420">
          <p15:clr>
            <a:srgbClr val="A4A3A4"/>
          </p15:clr>
        </p15:guide>
        <p15:guide id="4" orient="horz" pos="1878">
          <p15:clr>
            <a:srgbClr val="A4A3A4"/>
          </p15:clr>
        </p15:guide>
        <p15:guide id="5" orient="horz" pos="1593">
          <p15:clr>
            <a:srgbClr val="A4A3A4"/>
          </p15:clr>
        </p15:guide>
        <p15:guide id="6" orient="horz" pos="2732">
          <p15:clr>
            <a:srgbClr val="A4A3A4"/>
          </p15:clr>
        </p15:guide>
        <p15:guide id="7" orient="horz" pos="3036">
          <p15:clr>
            <a:srgbClr val="A4A3A4"/>
          </p15:clr>
        </p15:guide>
        <p15:guide id="8" pos="3241">
          <p15:clr>
            <a:srgbClr val="A4A3A4"/>
          </p15:clr>
        </p15:guide>
        <p15:guide id="9" pos="1553">
          <p15:clr>
            <a:srgbClr val="A4A3A4"/>
          </p15:clr>
        </p15:guide>
        <p15:guide id="10" pos="4159">
          <p15:clr>
            <a:srgbClr val="A4A3A4"/>
          </p15:clr>
        </p15:guide>
        <p15:guide id="11" pos="2267">
          <p15:clr>
            <a:srgbClr val="A4A3A4"/>
          </p15:clr>
        </p15:guide>
        <p15:guide id="12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33CC"/>
    <a:srgbClr val="0000CC"/>
    <a:srgbClr val="000099"/>
    <a:srgbClr val="FFFFCC"/>
    <a:srgbClr val="FFE9BD"/>
    <a:srgbClr val="FFF0D1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9" autoAdjust="0"/>
    <p:restoredTop sz="88810" autoAdjust="0"/>
  </p:normalViewPr>
  <p:slideViewPr>
    <p:cSldViewPr snapToGrid="0">
      <p:cViewPr>
        <p:scale>
          <a:sx n="50" d="100"/>
          <a:sy n="50" d="100"/>
        </p:scale>
        <p:origin x="1488" y="236"/>
      </p:cViewPr>
      <p:guideLst>
        <p:guide orient="horz" pos="2447"/>
        <p:guide orient="horz" pos="2161"/>
        <p:guide orient="horz" pos="3420"/>
        <p:guide orient="horz" pos="1878"/>
        <p:guide orient="horz" pos="1593"/>
        <p:guide orient="horz" pos="2732"/>
        <p:guide orient="horz" pos="3036"/>
        <p:guide pos="3241"/>
        <p:guide pos="1553"/>
        <p:guide pos="4159"/>
        <p:guide pos="2267"/>
        <p:guide pos="58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596" y="-72"/>
      </p:cViewPr>
      <p:guideLst>
        <p:guide orient="horz" pos="2958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8"/>
            <a:ext cx="30797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0" tIns="0" rIns="19350" bIns="0" numCol="1" anchor="t" anchorCtr="0" compatLnSpc="1">
            <a:prstTxWarp prst="textNoShape">
              <a:avLst/>
            </a:prstTxWarp>
          </a:bodyPr>
          <a:lstStyle>
            <a:lvl1pPr defTabSz="967984">
              <a:defRPr sz="1000" i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1588"/>
            <a:ext cx="30797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0" tIns="0" rIns="19350" bIns="0" numCol="1" anchor="t" anchorCtr="0" compatLnSpc="1">
            <a:prstTxWarp prst="textNoShape">
              <a:avLst/>
            </a:prstTxWarp>
          </a:bodyPr>
          <a:lstStyle>
            <a:lvl1pPr algn="r" defTabSz="967984">
              <a:defRPr sz="1000" i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97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0" tIns="0" rIns="19350" bIns="0" numCol="1" anchor="b" anchorCtr="0" compatLnSpc="1">
            <a:prstTxWarp prst="textNoShape">
              <a:avLst/>
            </a:prstTxWarp>
          </a:bodyPr>
          <a:lstStyle>
            <a:lvl1pPr defTabSz="967984">
              <a:defRPr sz="1000" i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8575"/>
            <a:ext cx="30797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0" tIns="0" rIns="19350" bIns="0" numCol="1" anchor="b" anchorCtr="0" compatLnSpc="1">
            <a:prstTxWarp prst="textNoShape">
              <a:avLst/>
            </a:prstTxWarp>
          </a:bodyPr>
          <a:lstStyle>
            <a:lvl1pPr algn="r" defTabSz="967984">
              <a:defRPr sz="1000" i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93E7D8-0B97-4F60-B2A4-E9D78E830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152775" y="8937625"/>
            <a:ext cx="792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32" tIns="48373" rIns="95132" bIns="48373">
            <a:spAutoFit/>
          </a:bodyPr>
          <a:lstStyle>
            <a:lvl1pPr defTabSz="996950">
              <a:defRPr sz="1400">
                <a:solidFill>
                  <a:srgbClr val="07410D"/>
                </a:solidFill>
                <a:latin typeface="Arial" pitchFamily="34" charset="0"/>
              </a:defRPr>
            </a:lvl1pPr>
            <a:lvl2pPr marL="742950" indent="-285750" defTabSz="996950">
              <a:defRPr sz="1400">
                <a:solidFill>
                  <a:srgbClr val="07410D"/>
                </a:solidFill>
                <a:latin typeface="Arial" pitchFamily="34" charset="0"/>
              </a:defRPr>
            </a:lvl2pPr>
            <a:lvl3pPr marL="1143000" indent="-228600" defTabSz="996950">
              <a:defRPr sz="1400">
                <a:solidFill>
                  <a:srgbClr val="07410D"/>
                </a:solidFill>
                <a:latin typeface="Arial" pitchFamily="34" charset="0"/>
              </a:defRPr>
            </a:lvl3pPr>
            <a:lvl4pPr marL="1600200" indent="-228600" defTabSz="996950">
              <a:defRPr sz="1400">
                <a:solidFill>
                  <a:srgbClr val="07410D"/>
                </a:solidFill>
                <a:latin typeface="Arial" pitchFamily="34" charset="0"/>
              </a:defRPr>
            </a:lvl4pPr>
            <a:lvl5pPr marL="2057400" indent="-228600" defTabSz="996950">
              <a:defRPr sz="1400">
                <a:solidFill>
                  <a:srgbClr val="07410D"/>
                </a:solidFill>
                <a:latin typeface="Arial" pitchFamily="34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>
                <a:solidFill>
                  <a:schemeClr val="tx1"/>
                </a:solidFill>
              </a:rPr>
              <a:t>Page </a:t>
            </a:r>
            <a:fld id="{289221FD-7FCE-487F-8BB9-82B0B1600666}" type="slidenum">
              <a:rPr lang="en-US" altLang="en-US" sz="12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18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8"/>
            <a:ext cx="30797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0" tIns="0" rIns="19350" bIns="0" numCol="1" anchor="t" anchorCtr="0" compatLnSpc="1">
            <a:prstTxWarp prst="textNoShape">
              <a:avLst/>
            </a:prstTxWarp>
          </a:bodyPr>
          <a:lstStyle>
            <a:lvl1pPr defTabSz="967984">
              <a:defRPr sz="1000" i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1588"/>
            <a:ext cx="30797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0" tIns="0" rIns="19350" bIns="0" numCol="1" anchor="t" anchorCtr="0" compatLnSpc="1">
            <a:prstTxWarp prst="textNoShape">
              <a:avLst/>
            </a:prstTxWarp>
          </a:bodyPr>
          <a:lstStyle>
            <a:lvl1pPr algn="r" defTabSz="967984">
              <a:defRPr sz="1000" i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97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0" tIns="0" rIns="19350" bIns="0" numCol="1" anchor="b" anchorCtr="0" compatLnSpc="1">
            <a:prstTxWarp prst="textNoShape">
              <a:avLst/>
            </a:prstTxWarp>
          </a:bodyPr>
          <a:lstStyle>
            <a:lvl1pPr defTabSz="967984">
              <a:defRPr sz="1000" i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8575"/>
            <a:ext cx="30797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50" tIns="0" rIns="19350" bIns="0" numCol="1" anchor="b" anchorCtr="0" compatLnSpc="1">
            <a:prstTxWarp prst="textNoShape">
              <a:avLst/>
            </a:prstTxWarp>
          </a:bodyPr>
          <a:lstStyle>
            <a:lvl1pPr algn="r" defTabSz="967984">
              <a:defRPr sz="1000" i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C9C5987-4598-484E-9F79-FF727EE34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152775" y="8937625"/>
            <a:ext cx="792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32" tIns="48373" rIns="95132" bIns="48373">
            <a:spAutoFit/>
          </a:bodyPr>
          <a:lstStyle>
            <a:lvl1pPr defTabSz="996950">
              <a:defRPr sz="1400">
                <a:solidFill>
                  <a:srgbClr val="07410D"/>
                </a:solidFill>
                <a:latin typeface="Arial" pitchFamily="34" charset="0"/>
              </a:defRPr>
            </a:lvl1pPr>
            <a:lvl2pPr marL="742950" indent="-285750" defTabSz="996950">
              <a:defRPr sz="1400">
                <a:solidFill>
                  <a:srgbClr val="07410D"/>
                </a:solidFill>
                <a:latin typeface="Arial" pitchFamily="34" charset="0"/>
              </a:defRPr>
            </a:lvl2pPr>
            <a:lvl3pPr marL="1143000" indent="-228600" defTabSz="996950">
              <a:defRPr sz="1400">
                <a:solidFill>
                  <a:srgbClr val="07410D"/>
                </a:solidFill>
                <a:latin typeface="Arial" pitchFamily="34" charset="0"/>
              </a:defRPr>
            </a:lvl3pPr>
            <a:lvl4pPr marL="1600200" indent="-228600" defTabSz="996950">
              <a:defRPr sz="1400">
                <a:solidFill>
                  <a:srgbClr val="07410D"/>
                </a:solidFill>
                <a:latin typeface="Arial" pitchFamily="34" charset="0"/>
              </a:defRPr>
            </a:lvl4pPr>
            <a:lvl5pPr marL="2057400" indent="-228600" defTabSz="996950">
              <a:defRPr sz="1400">
                <a:solidFill>
                  <a:srgbClr val="07410D"/>
                </a:solidFill>
                <a:latin typeface="Arial" pitchFamily="34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>
                <a:solidFill>
                  <a:schemeClr val="tx1"/>
                </a:solidFill>
              </a:rPr>
              <a:t>Page </a:t>
            </a:r>
            <a:fld id="{763180BE-A16A-46D5-94F7-1BEF31F984DB}" type="slidenum">
              <a:rPr lang="en-US" altLang="en-US" sz="12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530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0138" y="787400"/>
            <a:ext cx="4910137" cy="3273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457700"/>
            <a:ext cx="519906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971" tIns="53212" rIns="99971" bIns="53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6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841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71550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57325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446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Imhotep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03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C5987-4598-484E-9F79-FF727EE34EC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39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graphic, building getting bigger (10), if at the 60</a:t>
            </a:r>
            <a:r>
              <a:rPr lang="en-US" baseline="30000" dirty="0"/>
              <a:t>th</a:t>
            </a:r>
            <a:r>
              <a:rPr lang="en-US" dirty="0"/>
              <a:t> percentile you would be this … 80</a:t>
            </a:r>
            <a:r>
              <a:rPr lang="en-US" baseline="30000" dirty="0"/>
              <a:t>th</a:t>
            </a:r>
            <a:r>
              <a:rPr lang="en-US" dirty="0"/>
              <a:t> percentile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C5987-4598-484E-9F79-FF727EE34EC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88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60% of the cities in the US have lower exposure to this risk </a:t>
            </a:r>
          </a:p>
          <a:p>
            <a:r>
              <a:rPr lang="en-US" dirty="0"/>
              <a:t>This city has a higher EJ index then 60% of the cities in the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C5987-4598-484E-9F79-FF727EE34EC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2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80thpercentile, a common interpretation is that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only 20% of the indexes were higher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C5987-4598-484E-9F79-FF727EE34EC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84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C5987-4598-484E-9F79-FF727EE34EC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6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EPA tests air all the time</a:t>
            </a:r>
            <a:r>
              <a:rPr lang="en-US" baseline="0" dirty="0"/>
              <a:t> and has created a way to receive alerts.</a:t>
            </a:r>
            <a:r>
              <a:rPr lang="en-US" dirty="0"/>
              <a:t> These sites measure ozone and fine particulate levels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95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Years ago it was really smoggy===which means poor air quality.</a:t>
            </a:r>
          </a:p>
          <a:p>
            <a:r>
              <a:rPr lang="en-US" dirty="0"/>
              <a:t>Today even with clear days---it could still be bad.</a:t>
            </a:r>
          </a:p>
          <a:p>
            <a:r>
              <a:rPr lang="en-US" dirty="0"/>
              <a:t>You cannot tell just by looking…..now I have a tool for you. This tool will </a:t>
            </a:r>
            <a:r>
              <a:rPr lang="en-US" baseline="0" dirty="0"/>
              <a:t>alert you to poor outdoor air quality days.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4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6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8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400">
                <a:solidFill>
                  <a:srgbClr val="07410D"/>
                </a:solidFill>
                <a:latin typeface="Arial" pitchFamily="34" charset="0"/>
              </a:defRPr>
            </a:lvl1pPr>
            <a:lvl2pPr marL="742950" indent="-285750" defTabSz="966788">
              <a:defRPr sz="1400">
                <a:solidFill>
                  <a:srgbClr val="07410D"/>
                </a:solidFill>
                <a:latin typeface="Arial" pitchFamily="34" charset="0"/>
              </a:defRPr>
            </a:lvl2pPr>
            <a:lvl3pPr marL="1143000" indent="-228600" defTabSz="966788">
              <a:defRPr sz="1400">
                <a:solidFill>
                  <a:srgbClr val="07410D"/>
                </a:solidFill>
                <a:latin typeface="Arial" pitchFamily="34" charset="0"/>
              </a:defRPr>
            </a:lvl3pPr>
            <a:lvl4pPr marL="1600200" indent="-228600" defTabSz="966788">
              <a:defRPr sz="1400">
                <a:solidFill>
                  <a:srgbClr val="07410D"/>
                </a:solidFill>
                <a:latin typeface="Arial" pitchFamily="34" charset="0"/>
              </a:defRPr>
            </a:lvl4pPr>
            <a:lvl5pPr marL="2057400" indent="-228600" defTabSz="966788">
              <a:defRPr sz="1400">
                <a:solidFill>
                  <a:srgbClr val="07410D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9pPr>
          </a:lstStyle>
          <a:p>
            <a:fld id="{13A2DAEE-F7C5-4790-85AC-F110CAAD6409}" type="slidenum">
              <a:rPr lang="en-US" altLang="en-US" sz="1000" smtClean="0">
                <a:solidFill>
                  <a:schemeClr val="tx1"/>
                </a:solidFill>
              </a:rPr>
              <a:pPr/>
              <a:t>8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4022725" y="1588"/>
            <a:ext cx="30797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64" tIns="46232" rIns="92464" bIns="46232" anchor="ctr"/>
          <a:lstStyle>
            <a:lvl1pPr>
              <a:defRPr sz="1400">
                <a:solidFill>
                  <a:srgbClr val="07410D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7410D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7410D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7410D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741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4022725" y="8918575"/>
            <a:ext cx="30797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58" tIns="0" rIns="19358" bIns="0" anchor="b"/>
          <a:lstStyle>
            <a:lvl1pPr defTabSz="966788">
              <a:defRPr sz="1400">
                <a:solidFill>
                  <a:srgbClr val="07410D"/>
                </a:solidFill>
                <a:latin typeface="Arial" pitchFamily="34" charset="0"/>
              </a:defRPr>
            </a:lvl1pPr>
            <a:lvl2pPr marL="742950" indent="-285750" defTabSz="966788">
              <a:defRPr sz="1400">
                <a:solidFill>
                  <a:srgbClr val="07410D"/>
                </a:solidFill>
                <a:latin typeface="Arial" pitchFamily="34" charset="0"/>
              </a:defRPr>
            </a:lvl2pPr>
            <a:lvl3pPr marL="1143000" indent="-228600" defTabSz="966788">
              <a:defRPr sz="1400">
                <a:solidFill>
                  <a:srgbClr val="07410D"/>
                </a:solidFill>
                <a:latin typeface="Arial" pitchFamily="34" charset="0"/>
              </a:defRPr>
            </a:lvl3pPr>
            <a:lvl4pPr marL="1600200" indent="-228600" defTabSz="966788">
              <a:defRPr sz="1400">
                <a:solidFill>
                  <a:srgbClr val="07410D"/>
                </a:solidFill>
                <a:latin typeface="Arial" pitchFamily="34" charset="0"/>
              </a:defRPr>
            </a:lvl4pPr>
            <a:lvl5pPr marL="2057400" indent="-228600" defTabSz="966788">
              <a:defRPr sz="1400">
                <a:solidFill>
                  <a:srgbClr val="07410D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1000" i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0" y="8918575"/>
            <a:ext cx="30797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64" tIns="46232" rIns="92464" bIns="46232" anchor="ctr"/>
          <a:lstStyle>
            <a:lvl1pPr>
              <a:defRPr sz="1400">
                <a:solidFill>
                  <a:srgbClr val="07410D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7410D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7410D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7410D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741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0" y="1588"/>
            <a:ext cx="30797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64" tIns="46232" rIns="92464" bIns="46232" anchor="ctr"/>
          <a:lstStyle>
            <a:lvl1pPr>
              <a:defRPr sz="1400">
                <a:solidFill>
                  <a:srgbClr val="07410D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7410D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7410D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7410D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741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4021138" y="1588"/>
            <a:ext cx="30829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64" tIns="46232" rIns="92464" bIns="46232" anchor="ctr"/>
          <a:lstStyle>
            <a:lvl1pPr>
              <a:defRPr sz="1400">
                <a:solidFill>
                  <a:srgbClr val="07410D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7410D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7410D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7410D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741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5127625"/>
            <a:ext cx="4889500" cy="3259138"/>
          </a:xfrm>
          <a:ln cap="flat"/>
        </p:spPr>
      </p:sp>
      <p:sp>
        <p:nvSpPr>
          <p:cNvPr id="5632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42963" y="342900"/>
            <a:ext cx="5200650" cy="4221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13" tIns="53234" rIns="100013" bIns="53234"/>
          <a:lstStyle/>
          <a:p>
            <a:pPr>
              <a:lnSpc>
                <a:spcPct val="90000"/>
              </a:lnSpc>
            </a:pPr>
            <a:r>
              <a:rPr lang="en-US" altLang="en-US" sz="3200"/>
              <a:t>Lead line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Redlining --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C5987-4598-484E-9F79-FF727EE34E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C5987-4598-484E-9F79-FF727EE34E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37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after – </a:t>
            </a:r>
          </a:p>
          <a:p>
            <a:r>
              <a:rPr lang="en-US" dirty="0"/>
              <a:t>1-2 more slides, then EJ screen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C5987-4598-484E-9F79-FF727EE34E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A512E47F-5AB8-445E-B19D-3C2239CFF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889" y="6564313"/>
            <a:ext cx="2827139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>
              <a:solidFill>
                <a:schemeClr val="tx1"/>
              </a:solidFill>
              <a:ea typeface="+mn-ea"/>
            </a:endParaRPr>
          </a:p>
        </p:txBody>
      </p:sp>
      <p:grpSp>
        <p:nvGrpSpPr>
          <p:cNvPr id="5" name="Group 100">
            <a:extLst>
              <a:ext uri="{FF2B5EF4-FFF2-40B4-BE49-F238E27FC236}">
                <a16:creationId xmlns:a16="http://schemas.microsoft.com/office/drawing/2014/main" id="{6C26D61D-DDFF-41AE-B643-B62580DAFAE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579769" cy="6858000"/>
            <a:chOff x="0" y="0"/>
            <a:chExt cx="5364" cy="4320"/>
          </a:xfrm>
        </p:grpSpPr>
        <p:sp>
          <p:nvSpPr>
            <p:cNvPr id="6" name="Line 92">
              <a:extLst>
                <a:ext uri="{FF2B5EF4-FFF2-40B4-BE49-F238E27FC236}">
                  <a16:creationId xmlns:a16="http://schemas.microsoft.com/office/drawing/2014/main" id="{A4D4A2F0-8BBE-4AA3-BFA5-14B4C17E5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00326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pic>
          <p:nvPicPr>
            <p:cNvPr id="7" name="Picture 97" descr="blue-gradient">
              <a:extLst>
                <a:ext uri="{FF2B5EF4-FFF2-40B4-BE49-F238E27FC236}">
                  <a16:creationId xmlns:a16="http://schemas.microsoft.com/office/drawing/2014/main" id="{4F32015B-C40C-455B-A91A-E53BAAD91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3FD02E3C-BFD4-475E-B05B-95E2062E1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64648" r="8907" b="14258"/>
          <a:stretch>
            <a:fillRect/>
          </a:stretch>
        </p:blipFill>
        <p:spPr bwMode="auto">
          <a:xfrm>
            <a:off x="1414463" y="5192713"/>
            <a:ext cx="7915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6890" y="2508250"/>
            <a:ext cx="8495704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26890" y="1890714"/>
            <a:ext cx="8495704" cy="5429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3C4A17-106D-45C9-894C-3894BA0EC6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003925"/>
            <a:ext cx="927100" cy="854075"/>
            <a:chOff x="2887" y="2945"/>
            <a:chExt cx="703" cy="7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9836AD-EEA0-44B9-855A-EFF075B10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" y="2945"/>
              <a:ext cx="703" cy="78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rgbClr val="07410D"/>
                  </a:solidFill>
                  <a:latin typeface="Arial" pitchFamily="34" charset="0"/>
                </a:defRPr>
              </a:lvl1pPr>
              <a:lvl2pPr marL="742950" indent="-285750">
                <a:defRPr sz="1400">
                  <a:solidFill>
                    <a:srgbClr val="07410D"/>
                  </a:solidFill>
                  <a:latin typeface="Arial" pitchFamily="34" charset="0"/>
                </a:defRPr>
              </a:lvl2pPr>
              <a:lvl3pPr marL="1143000" indent="-228600">
                <a:defRPr sz="1400">
                  <a:solidFill>
                    <a:srgbClr val="07410D"/>
                  </a:solidFill>
                  <a:latin typeface="Arial" pitchFamily="34" charset="0"/>
                </a:defRPr>
              </a:lvl3pPr>
              <a:lvl4pPr marL="1600200" indent="-228600">
                <a:defRPr sz="1400">
                  <a:solidFill>
                    <a:srgbClr val="07410D"/>
                  </a:solidFill>
                  <a:latin typeface="Arial" pitchFamily="34" charset="0"/>
                </a:defRPr>
              </a:lvl4pPr>
              <a:lvl5pPr marL="2057400" indent="-228600">
                <a:defRPr sz="1400">
                  <a:solidFill>
                    <a:srgbClr val="07410D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7410D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7410D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7410D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7410D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32698D-C0AB-41C1-AFD2-9F178F64CF4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999"/>
              <a:ext cx="604" cy="68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24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7989" y="825501"/>
            <a:ext cx="8268930" cy="174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185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00962" y="90489"/>
            <a:ext cx="2394943" cy="2478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2116" y="90489"/>
            <a:ext cx="2667397" cy="2478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077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77813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28700" y="1600201"/>
            <a:ext cx="874395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028700" y="6251575"/>
            <a:ext cx="22288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771900" y="6248400"/>
            <a:ext cx="3343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9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AC4D-F6F9-4F9E-B83F-E88E92E15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93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33400"/>
            <a:ext cx="9258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14350" y="1752601"/>
            <a:ext cx="4543425" cy="43735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1752601"/>
            <a:ext cx="4543425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EAEF-7206-45AC-A722-B60E154FE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A512E47F-5AB8-445E-B19D-3C2239CFF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889" y="6564313"/>
            <a:ext cx="2827139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>
              <a:solidFill>
                <a:schemeClr val="tx1"/>
              </a:solidFill>
              <a:ea typeface="+mn-ea"/>
            </a:endParaRPr>
          </a:p>
        </p:txBody>
      </p:sp>
      <p:grpSp>
        <p:nvGrpSpPr>
          <p:cNvPr id="5" name="Group 100">
            <a:extLst>
              <a:ext uri="{FF2B5EF4-FFF2-40B4-BE49-F238E27FC236}">
                <a16:creationId xmlns:a16="http://schemas.microsoft.com/office/drawing/2014/main" id="{6C26D61D-DDFF-41AE-B643-B62580DAFAE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579769" cy="6858000"/>
            <a:chOff x="0" y="0"/>
            <a:chExt cx="5364" cy="4320"/>
          </a:xfrm>
        </p:grpSpPr>
        <p:sp>
          <p:nvSpPr>
            <p:cNvPr id="6" name="Line 92">
              <a:extLst>
                <a:ext uri="{FF2B5EF4-FFF2-40B4-BE49-F238E27FC236}">
                  <a16:creationId xmlns:a16="http://schemas.microsoft.com/office/drawing/2014/main" id="{A4D4A2F0-8BBE-4AA3-BFA5-14B4C17E5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00326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pic>
          <p:nvPicPr>
            <p:cNvPr id="7" name="Picture 97" descr="blue-gradient">
              <a:extLst>
                <a:ext uri="{FF2B5EF4-FFF2-40B4-BE49-F238E27FC236}">
                  <a16:creationId xmlns:a16="http://schemas.microsoft.com/office/drawing/2014/main" id="{4F32015B-C40C-455B-A91A-E53BAAD91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3FD02E3C-BFD4-475E-B05B-95E2062E1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64648" r="8907" b="14258"/>
          <a:stretch>
            <a:fillRect/>
          </a:stretch>
        </p:blipFill>
        <p:spPr bwMode="auto">
          <a:xfrm>
            <a:off x="1414463" y="5192713"/>
            <a:ext cx="7915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6890" y="2508250"/>
            <a:ext cx="8495704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26890" y="1890714"/>
            <a:ext cx="8495704" cy="5429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7415A8-801A-4C3B-9748-9622D254497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003925"/>
            <a:ext cx="927100" cy="854075"/>
            <a:chOff x="2887" y="2945"/>
            <a:chExt cx="703" cy="7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3B29DD-F4CA-4A1A-A34E-5D1435BA6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" y="2945"/>
              <a:ext cx="703" cy="78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rgbClr val="07410D"/>
                  </a:solidFill>
                  <a:latin typeface="Arial" pitchFamily="34" charset="0"/>
                </a:defRPr>
              </a:lvl1pPr>
              <a:lvl2pPr marL="742950" indent="-285750">
                <a:defRPr sz="1400">
                  <a:solidFill>
                    <a:srgbClr val="07410D"/>
                  </a:solidFill>
                  <a:latin typeface="Arial" pitchFamily="34" charset="0"/>
                </a:defRPr>
              </a:lvl2pPr>
              <a:lvl3pPr marL="1143000" indent="-228600">
                <a:defRPr sz="1400">
                  <a:solidFill>
                    <a:srgbClr val="07410D"/>
                  </a:solidFill>
                  <a:latin typeface="Arial" pitchFamily="34" charset="0"/>
                </a:defRPr>
              </a:lvl3pPr>
              <a:lvl4pPr marL="1600200" indent="-228600">
                <a:defRPr sz="1400">
                  <a:solidFill>
                    <a:srgbClr val="07410D"/>
                  </a:solidFill>
                  <a:latin typeface="Arial" pitchFamily="34" charset="0"/>
                </a:defRPr>
              </a:lvl4pPr>
              <a:lvl5pPr marL="2057400" indent="-228600">
                <a:defRPr sz="1400">
                  <a:solidFill>
                    <a:srgbClr val="07410D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7410D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7410D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7410D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7410D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ED8E57-EC7B-45F9-8E91-116A1FB9DBE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999"/>
              <a:ext cx="604" cy="68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2879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49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901920"/>
            <a:ext cx="8743950" cy="50498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244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247" y="825501"/>
            <a:ext cx="4316612" cy="2495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0309" y="825501"/>
            <a:ext cx="4316610" cy="2495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39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8340"/>
            <a:ext cx="4545212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2218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608340"/>
            <a:ext cx="4546997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2218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5864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87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474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465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28030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349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6896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444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7989" y="825501"/>
            <a:ext cx="8268930" cy="174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8628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00962" y="90489"/>
            <a:ext cx="2394943" cy="2478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2116" y="90489"/>
            <a:ext cx="2667397" cy="2478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227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2125936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1480" y="1600200"/>
            <a:ext cx="4546854" cy="1756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5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901920"/>
            <a:ext cx="8743950" cy="50498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50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247" y="825501"/>
            <a:ext cx="4316612" cy="2495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0309" y="825501"/>
            <a:ext cx="4316610" cy="2495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32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8340"/>
            <a:ext cx="4545212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2218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608340"/>
            <a:ext cx="4546997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2218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46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83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60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28030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184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6896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8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2752CB6A-6F5A-40CB-B0BF-1737A4A61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2247" y="825501"/>
            <a:ext cx="8804672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EC6C9A08-D7BF-410E-8EED-46A3D1CF7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4859" y="6588712"/>
            <a:ext cx="14427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1700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1700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1700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1700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E5FBA9BE-69DE-44D1-BD76-AE074E164D77}" type="slidenum">
              <a:rPr lang="en-US" altLang="en-US" sz="1100" b="1" smtClean="0">
                <a:solidFill>
                  <a:srgbClr val="14397F"/>
                </a:solidFill>
                <a:latin typeface="Franklin Gothic Book" charset="0"/>
              </a:rPr>
              <a:pPr algn="r">
                <a:defRPr/>
              </a:pPr>
              <a:t>‹#›</a:t>
            </a:fld>
            <a:endParaRPr lang="en-US" altLang="en-US" sz="1100" b="1">
              <a:solidFill>
                <a:srgbClr val="14397F"/>
              </a:solidFill>
              <a:latin typeface="Franklin Gothic Book" charset="0"/>
            </a:endParaRP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179295DF-FA6C-4972-9A68-C40C67DFA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0779" y="90488"/>
            <a:ext cx="9585127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8EBDA079-4B51-4D36-94D2-CCEAE8B60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889" y="6564313"/>
            <a:ext cx="2827139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>
              <a:solidFill>
                <a:schemeClr val="tx1"/>
              </a:solidFill>
              <a:ea typeface="+mn-ea"/>
            </a:endParaRPr>
          </a:p>
        </p:txBody>
      </p:sp>
      <p:grpSp>
        <p:nvGrpSpPr>
          <p:cNvPr id="1030" name="Group 31">
            <a:extLst>
              <a:ext uri="{FF2B5EF4-FFF2-40B4-BE49-F238E27FC236}">
                <a16:creationId xmlns:a16="http://schemas.microsoft.com/office/drawing/2014/main" id="{6794343B-4370-43EE-A6C8-DE809190A8BF}"/>
              </a:ext>
            </a:extLst>
          </p:cNvPr>
          <p:cNvGrpSpPr>
            <a:grpSpLocks/>
          </p:cNvGrpSpPr>
          <p:nvPr/>
        </p:nvGrpSpPr>
        <p:grpSpPr bwMode="auto">
          <a:xfrm>
            <a:off x="0" y="673100"/>
            <a:ext cx="10287000" cy="6146800"/>
            <a:chOff x="0" y="424"/>
            <a:chExt cx="5760" cy="3872"/>
          </a:xfrm>
        </p:grpSpPr>
        <p:sp>
          <p:nvSpPr>
            <p:cNvPr id="1032" name="Line 9">
              <a:extLst>
                <a:ext uri="{FF2B5EF4-FFF2-40B4-BE49-F238E27FC236}">
                  <a16:creationId xmlns:a16="http://schemas.microsoft.com/office/drawing/2014/main" id="{7A7E7FA4-0088-4EDC-A1E5-988FE82D2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9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3" name="Line 13">
              <a:extLst>
                <a:ext uri="{FF2B5EF4-FFF2-40B4-BE49-F238E27FC236}">
                  <a16:creationId xmlns:a16="http://schemas.microsoft.com/office/drawing/2014/main" id="{D3D82303-3618-4931-A7CF-C674DE6CD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pic>
          <p:nvPicPr>
            <p:cNvPr id="1034" name="Picture 30" descr="PerelmanMedicine_logo_RB_t">
              <a:extLst>
                <a:ext uri="{FF2B5EF4-FFF2-40B4-BE49-F238E27FC236}">
                  <a16:creationId xmlns:a16="http://schemas.microsoft.com/office/drawing/2014/main" id="{A0834A5A-5BAB-4B34-9321-F19092560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4020"/>
              <a:ext cx="96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2">
            <a:extLst>
              <a:ext uri="{FF2B5EF4-FFF2-40B4-BE49-F238E27FC236}">
                <a16:creationId xmlns:a16="http://schemas.microsoft.com/office/drawing/2014/main" id="{E28BACE1-C6CE-4991-B1C1-850A29D8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33794" r="24483" b="46141"/>
          <a:stretch>
            <a:fillRect/>
          </a:stretch>
        </p:blipFill>
        <p:spPr bwMode="auto">
          <a:xfrm>
            <a:off x="7586662" y="6342064"/>
            <a:ext cx="22717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6C2A7206-42E2-479D-AD1D-956D2F2BDE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75413"/>
            <a:ext cx="12223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039813">
              <a:defRPr sz="1400">
                <a:solidFill>
                  <a:srgbClr val="07410D"/>
                </a:solidFill>
                <a:latin typeface="Arial" pitchFamily="34" charset="0"/>
              </a:defRPr>
            </a:lvl1pPr>
            <a:lvl2pPr marL="742950" indent="-28575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2pPr>
            <a:lvl3pPr marL="1143000" indent="-22860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3pPr>
            <a:lvl4pPr marL="1600200" indent="-22860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4pPr>
            <a:lvl5pPr marL="2057400" indent="-22860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4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</p:sldLayoutIdLst>
  <p:txStyles>
    <p:titleStyle>
      <a:lvl1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2pPr>
      <a:lvl3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3pPr>
      <a:lvl4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4pPr>
      <a:lvl5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5pPr>
      <a:lvl6pPr marL="4572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1" fontAlgn="base" hangingPunct="1">
        <a:spcBef>
          <a:spcPts val="400"/>
        </a:spcBef>
        <a:spcAft>
          <a:spcPts val="200"/>
        </a:spcAft>
        <a:buClr>
          <a:schemeClr val="tx2"/>
        </a:buClr>
        <a:buFont typeface="Wingdings" panose="05000000000000000000" pitchFamily="2" charset="2"/>
        <a:buChar char="w"/>
        <a:defRPr sz="2000" b="1">
          <a:solidFill>
            <a:srgbClr val="000000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660400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  <a:ea typeface="ＭＳ Ｐゴシック" panose="020B0600070205080204" pitchFamily="34" charset="-128"/>
        </a:defRPr>
      </a:lvl2pPr>
      <a:lvl3pPr marL="1077913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–"/>
        <a:defRPr>
          <a:solidFill>
            <a:srgbClr val="000000"/>
          </a:solidFill>
          <a:latin typeface="+mn-lt"/>
          <a:ea typeface="ＭＳ Ｐゴシック" panose="020B0600070205080204" pitchFamily="34" charset="-128"/>
        </a:defRPr>
      </a:lvl3pPr>
      <a:lvl4pPr marL="1438275" indent="-24606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○"/>
        <a:defRPr sz="1600">
          <a:solidFill>
            <a:srgbClr val="000000"/>
          </a:solidFill>
          <a:latin typeface="+mn-lt"/>
          <a:ea typeface="ＭＳ Ｐゴシック" panose="020B0600070205080204" pitchFamily="34" charset="-128"/>
        </a:defRPr>
      </a:lvl4pPr>
      <a:lvl5pPr marL="17954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–"/>
        <a:defRPr sz="1600">
          <a:solidFill>
            <a:srgbClr val="000000"/>
          </a:solidFill>
          <a:latin typeface="+mn-lt"/>
          <a:ea typeface="ＭＳ Ｐゴシック" panose="020B0600070205080204" pitchFamily="34" charset="-128"/>
        </a:defRPr>
      </a:lvl5pPr>
      <a:lvl6pPr marL="22526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2752CB6A-6F5A-40CB-B0BF-1737A4A61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2247" y="825501"/>
            <a:ext cx="8804672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EC6C9A08-D7BF-410E-8EED-46A3D1CF7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4859" y="6588712"/>
            <a:ext cx="14427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1700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1700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1700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1700" eaLnBrk="0" hangingPunct="0"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E5FBA9BE-69DE-44D1-BD76-AE074E164D77}" type="slidenum">
              <a:rPr lang="en-US" altLang="en-US" sz="1100" b="1" smtClean="0">
                <a:solidFill>
                  <a:srgbClr val="14397F"/>
                </a:solidFill>
                <a:latin typeface="Franklin Gothic Book" charset="0"/>
              </a:rPr>
              <a:pPr algn="r">
                <a:defRPr/>
              </a:pPr>
              <a:t>‹#›</a:t>
            </a:fld>
            <a:endParaRPr lang="en-US" altLang="en-US" sz="1100" b="1">
              <a:solidFill>
                <a:srgbClr val="14397F"/>
              </a:solidFill>
              <a:latin typeface="Franklin Gothic Book" charset="0"/>
            </a:endParaRP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179295DF-FA6C-4972-9A68-C40C67DFA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0779" y="90488"/>
            <a:ext cx="9585127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8EBDA079-4B51-4D36-94D2-CCEAE8B60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889" y="6564313"/>
            <a:ext cx="2827139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>
              <a:solidFill>
                <a:schemeClr val="tx1"/>
              </a:solidFill>
              <a:ea typeface="+mn-ea"/>
            </a:endParaRPr>
          </a:p>
        </p:txBody>
      </p:sp>
      <p:grpSp>
        <p:nvGrpSpPr>
          <p:cNvPr id="1030" name="Group 31">
            <a:extLst>
              <a:ext uri="{FF2B5EF4-FFF2-40B4-BE49-F238E27FC236}">
                <a16:creationId xmlns:a16="http://schemas.microsoft.com/office/drawing/2014/main" id="{6794343B-4370-43EE-A6C8-DE809190A8BF}"/>
              </a:ext>
            </a:extLst>
          </p:cNvPr>
          <p:cNvGrpSpPr>
            <a:grpSpLocks/>
          </p:cNvGrpSpPr>
          <p:nvPr/>
        </p:nvGrpSpPr>
        <p:grpSpPr bwMode="auto">
          <a:xfrm>
            <a:off x="0" y="673100"/>
            <a:ext cx="10287000" cy="6146800"/>
            <a:chOff x="0" y="424"/>
            <a:chExt cx="5760" cy="3872"/>
          </a:xfrm>
        </p:grpSpPr>
        <p:sp>
          <p:nvSpPr>
            <p:cNvPr id="1032" name="Line 9">
              <a:extLst>
                <a:ext uri="{FF2B5EF4-FFF2-40B4-BE49-F238E27FC236}">
                  <a16:creationId xmlns:a16="http://schemas.microsoft.com/office/drawing/2014/main" id="{7A7E7FA4-0088-4EDC-A1E5-988FE82D2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9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3" name="Line 13">
              <a:extLst>
                <a:ext uri="{FF2B5EF4-FFF2-40B4-BE49-F238E27FC236}">
                  <a16:creationId xmlns:a16="http://schemas.microsoft.com/office/drawing/2014/main" id="{D3D82303-3618-4931-A7CF-C674DE6CD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pic>
          <p:nvPicPr>
            <p:cNvPr id="1034" name="Picture 30" descr="PerelmanMedicine_logo_RB_t">
              <a:extLst>
                <a:ext uri="{FF2B5EF4-FFF2-40B4-BE49-F238E27FC236}">
                  <a16:creationId xmlns:a16="http://schemas.microsoft.com/office/drawing/2014/main" id="{A0834A5A-5BAB-4B34-9321-F19092560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4020"/>
              <a:ext cx="96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2">
            <a:extLst>
              <a:ext uri="{FF2B5EF4-FFF2-40B4-BE49-F238E27FC236}">
                <a16:creationId xmlns:a16="http://schemas.microsoft.com/office/drawing/2014/main" id="{E28BACE1-C6CE-4991-B1C1-850A29D8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33794" r="24483" b="46141"/>
          <a:stretch>
            <a:fillRect/>
          </a:stretch>
        </p:blipFill>
        <p:spPr bwMode="auto">
          <a:xfrm>
            <a:off x="7586662" y="6342064"/>
            <a:ext cx="22717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28DA7CD6-EB19-4C4A-BD0D-DE2EA5154D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75413"/>
            <a:ext cx="12223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039813">
              <a:defRPr sz="1400">
                <a:solidFill>
                  <a:srgbClr val="07410D"/>
                </a:solidFill>
                <a:latin typeface="Arial" pitchFamily="34" charset="0"/>
              </a:defRPr>
            </a:lvl1pPr>
            <a:lvl2pPr marL="742950" indent="-28575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2pPr>
            <a:lvl3pPr marL="1143000" indent="-22860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3pPr>
            <a:lvl4pPr marL="1600200" indent="-22860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4pPr>
            <a:lvl5pPr marL="2057400" indent="-22860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alt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8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xStyles>
    <p:titleStyle>
      <a:lvl1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2pPr>
      <a:lvl3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3pPr>
      <a:lvl4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4pPr>
      <a:lvl5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5pPr>
      <a:lvl6pPr marL="4572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1" fontAlgn="base" hangingPunct="1">
        <a:spcBef>
          <a:spcPts val="400"/>
        </a:spcBef>
        <a:spcAft>
          <a:spcPts val="200"/>
        </a:spcAft>
        <a:buClr>
          <a:schemeClr val="tx2"/>
        </a:buClr>
        <a:buFont typeface="Wingdings" panose="05000000000000000000" pitchFamily="2" charset="2"/>
        <a:buChar char="w"/>
        <a:defRPr sz="2000" b="1">
          <a:solidFill>
            <a:srgbClr val="000000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660400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  <a:ea typeface="ＭＳ Ｐゴシック" panose="020B0600070205080204" pitchFamily="34" charset="-128"/>
        </a:defRPr>
      </a:lvl2pPr>
      <a:lvl3pPr marL="1077913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–"/>
        <a:defRPr>
          <a:solidFill>
            <a:srgbClr val="000000"/>
          </a:solidFill>
          <a:latin typeface="+mn-lt"/>
          <a:ea typeface="ＭＳ Ｐゴシック" panose="020B0600070205080204" pitchFamily="34" charset="-128"/>
        </a:defRPr>
      </a:lvl3pPr>
      <a:lvl4pPr marL="1438275" indent="-24606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○"/>
        <a:defRPr sz="1600">
          <a:solidFill>
            <a:srgbClr val="000000"/>
          </a:solidFill>
          <a:latin typeface="+mn-lt"/>
          <a:ea typeface="ＭＳ Ｐゴシック" panose="020B0600070205080204" pitchFamily="34" charset="-128"/>
        </a:defRPr>
      </a:lvl4pPr>
      <a:lvl5pPr marL="17954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–"/>
        <a:defRPr sz="1600">
          <a:solidFill>
            <a:srgbClr val="000000"/>
          </a:solidFill>
          <a:latin typeface="+mn-lt"/>
          <a:ea typeface="ＭＳ Ｐゴシック" panose="020B0600070205080204" pitchFamily="34" charset="-128"/>
        </a:defRPr>
      </a:lvl5pPr>
      <a:lvl6pPr marL="22526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jscreen.epa.gov/mappe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now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://www.airqualitypartnership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6833411-1091-415E-9F3C-CCCAE8734AD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826890" y="2508250"/>
            <a:ext cx="8495704" cy="2510657"/>
          </a:xfrm>
        </p:spPr>
        <p:txBody>
          <a:bodyPr/>
          <a:lstStyle/>
          <a:p>
            <a:r>
              <a:rPr lang="en-US" sz="1800" dirty="0"/>
              <a:t>February 27, 2022</a:t>
            </a:r>
          </a:p>
          <a:p>
            <a:endParaRPr lang="en-US" dirty="0"/>
          </a:p>
          <a:p>
            <a:pPr eaLnBrk="1" hangingPunct="1">
              <a:spcBef>
                <a:spcPct val="30000"/>
              </a:spcBef>
            </a:pPr>
            <a:r>
              <a:rPr lang="en-US" altLang="en-US" sz="1400" b="1" dirty="0">
                <a:solidFill>
                  <a:srgbClr val="004081"/>
                </a:solidFill>
              </a:rPr>
              <a:t>Marilyn V. Howarth, MD, FACOEM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400" b="1" dirty="0">
                <a:solidFill>
                  <a:srgbClr val="004081"/>
                </a:solidFill>
              </a:rPr>
              <a:t>Director, Community Engagement Core</a:t>
            </a:r>
          </a:p>
          <a:p>
            <a:pPr eaLnBrk="1" hangingPunct="1">
              <a:spcBef>
                <a:spcPct val="30000"/>
              </a:spcBef>
            </a:pPr>
            <a:endParaRPr lang="en-US" altLang="en-US" sz="1400" b="1" dirty="0">
              <a:solidFill>
                <a:srgbClr val="00408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1400" b="1" dirty="0">
                <a:solidFill>
                  <a:srgbClr val="004081"/>
                </a:solidFill>
              </a:rPr>
              <a:t>Adrian Wood, MPH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400" b="1" dirty="0">
                <a:solidFill>
                  <a:srgbClr val="004081"/>
                </a:solidFill>
              </a:rPr>
              <a:t>Coordinator, Community Engagement Core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83494-A6C7-400B-B88F-A776E318CA0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Environmental Justice </a:t>
            </a:r>
          </a:p>
        </p:txBody>
      </p:sp>
    </p:spTree>
    <p:extLst>
      <p:ext uri="{BB962C8B-B14F-4D97-AF65-F5344CB8AC3E}">
        <p14:creationId xmlns:p14="http://schemas.microsoft.com/office/powerpoint/2010/main" val="264611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2482D-4467-45C9-86AD-2F4F9583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Racism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A4CC-BF99-4068-A05F-BB9554EA9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23" y="1248195"/>
            <a:ext cx="9074988" cy="4152132"/>
          </a:xfrm>
        </p:spPr>
        <p:txBody>
          <a:bodyPr/>
          <a:lstStyle/>
          <a:p>
            <a:r>
              <a:rPr lang="en-US" sz="2800" dirty="0"/>
              <a:t>Communities of color have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- more environmental hazards (industry, waste facilities etc.)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- fewer environmental amenities (parks, open space etc.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- inadequate access to decision-making process</a:t>
            </a:r>
          </a:p>
        </p:txBody>
      </p:sp>
    </p:spTree>
    <p:extLst>
      <p:ext uri="{BB962C8B-B14F-4D97-AF65-F5344CB8AC3E}">
        <p14:creationId xmlns:p14="http://schemas.microsoft.com/office/powerpoint/2010/main" val="157677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5072-C998-4C07-802A-6BCF37ED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36" y="155419"/>
            <a:ext cx="9585127" cy="558800"/>
          </a:xfrm>
        </p:spPr>
        <p:txBody>
          <a:bodyPr/>
          <a:lstStyle/>
          <a:p>
            <a:r>
              <a:rPr lang="en-US" dirty="0"/>
              <a:t>Redlining in Philadelphia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9397A4-0CA4-4EC6-BCF3-1D21A815B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936" y="1145541"/>
            <a:ext cx="5329774" cy="3367302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utopia-std"/>
              </a:rPr>
              <a:t>C</a:t>
            </a:r>
            <a:r>
              <a:rPr lang="en-US" b="0" i="0" dirty="0">
                <a:solidFill>
                  <a:schemeClr val="tx1"/>
                </a:solidFill>
                <a:effectLst/>
                <a:latin typeface="utopia-std"/>
              </a:rPr>
              <a:t>olor-coded maps ranked the loan worthiness of neighborhoods</a:t>
            </a:r>
          </a:p>
          <a:p>
            <a:endParaRPr lang="en-US" b="0" dirty="0">
              <a:solidFill>
                <a:schemeClr val="tx1"/>
              </a:solidFill>
              <a:latin typeface="utopia-std"/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utopia-std"/>
              </a:rPr>
              <a:t>Neighborhoods were ranked from least risky to most risky — areas where property values were most likely to go down were marked red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09F7E8-2330-4F38-80BC-7D1E3E19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36" y="714219"/>
            <a:ext cx="4281746" cy="54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4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6FEC80-1B98-420A-AAE1-00268B77D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01"/>
            <a:ext cx="5311600" cy="61117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CF10D0-7895-4DFA-ADEE-A3D4524BDF79}"/>
              </a:ext>
            </a:extLst>
          </p:cNvPr>
          <p:cNvSpPr txBox="1"/>
          <p:nvPr/>
        </p:nvSpPr>
        <p:spPr>
          <a:xfrm>
            <a:off x="5424256" y="896645"/>
            <a:ext cx="4908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Found </a:t>
            </a:r>
            <a:r>
              <a:rPr lang="en-US" sz="2000" b="1" dirty="0">
                <a:latin typeface="+mj-lt"/>
              </a:rPr>
              <a:t>race</a:t>
            </a:r>
            <a:r>
              <a:rPr lang="en-US" sz="2000" dirty="0">
                <a:latin typeface="+mj-lt"/>
              </a:rPr>
              <a:t> to be the most significant predictor of where hazardous waste facilities were located in the US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C</a:t>
            </a:r>
            <a:r>
              <a:rPr lang="en-US" sz="2000" b="0" i="0" dirty="0">
                <a:effectLst/>
                <a:latin typeface="+mj-lt"/>
              </a:rPr>
              <a:t>ommunities with higher percentages of minority populations were more likely to be chosen as sites for toxic waste facilities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96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8A3337-45F5-43D7-9A09-16F14D05E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12" y="809703"/>
            <a:ext cx="3901778" cy="50372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A9F3979-5D05-41D3-BA24-FF7C8FF0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Injustice in 2020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78421-4F52-4CCD-99F1-81141C9DB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6" y="2545244"/>
            <a:ext cx="5056825" cy="1120533"/>
          </a:xfrm>
        </p:spPr>
        <p:txBody>
          <a:bodyPr/>
          <a:lstStyle/>
          <a:p>
            <a:r>
              <a:rPr lang="en-US" dirty="0"/>
              <a:t>70% of Superfund sites are located within one mile of federally assisted housing</a:t>
            </a:r>
          </a:p>
        </p:txBody>
      </p:sp>
    </p:spTree>
    <p:extLst>
      <p:ext uri="{BB962C8B-B14F-4D97-AF65-F5344CB8AC3E}">
        <p14:creationId xmlns:p14="http://schemas.microsoft.com/office/powerpoint/2010/main" val="194778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B704F57-C63F-43E9-AF21-0E5DDB62F9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14500" y="-228600"/>
            <a:ext cx="7716838" cy="831850"/>
          </a:xfrm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Environmental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0A51-91FA-44FE-8977-06345B8AF8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1101" y="1524001"/>
            <a:ext cx="7974013" cy="3274969"/>
          </a:xfrm>
        </p:spPr>
        <p:txBody>
          <a:bodyPr/>
          <a:lstStyle/>
          <a:p>
            <a:pPr marL="571500" indent="-571500"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Executive Order:  President Clinton 2/11/1994</a:t>
            </a:r>
          </a:p>
          <a:p>
            <a:pPr marL="571500" indent="-571500">
              <a:buNone/>
              <a:defRPr/>
            </a:pP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</a:endParaRPr>
          </a:p>
          <a:p>
            <a:pPr marL="571500" indent="-571500"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	Made achieving environmental justice part of the mission of every federal agency</a:t>
            </a:r>
          </a:p>
          <a:p>
            <a:pPr marL="571500" indent="-571500">
              <a:buNone/>
              <a:defRPr/>
            </a:pP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</a:endParaRPr>
          </a:p>
          <a:p>
            <a:pPr marL="571500" indent="-571500"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-128"/>
              </a:rPr>
              <a:t>	Each agency is to identify and address, as appropriate, disproportionately high and adverse human health or environmental effects…..on minority populations and low income populations.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eMapPA</a:t>
            </a:r>
            <a:r>
              <a:rPr lang="en-US" dirty="0"/>
              <a:t>: Environmental Justice Areas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841266"/>
            <a:ext cx="9158923" cy="51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72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2935" y="-434811"/>
            <a:ext cx="8229600" cy="1143000"/>
          </a:xfrm>
        </p:spPr>
        <p:txBody>
          <a:bodyPr/>
          <a:lstStyle/>
          <a:p>
            <a:r>
              <a:rPr lang="en-US" dirty="0"/>
              <a:t>Rates of Hospitalization for Asthma in PA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28700" y="1103845"/>
            <a:ext cx="4040188" cy="566535"/>
          </a:xfrm>
        </p:spPr>
        <p:txBody>
          <a:bodyPr/>
          <a:lstStyle/>
          <a:p>
            <a:r>
              <a:rPr lang="en-US" dirty="0"/>
              <a:t>10 Highest Counties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28700" y="2174876"/>
            <a:ext cx="4040188" cy="3351913"/>
          </a:xfrm>
        </p:spPr>
        <p:txBody>
          <a:bodyPr/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Philadelphia County 53.9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Lawrence County 26.2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Delaware County 25.5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Allegheny County 20.6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Fayette County 20.3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Westmoreland County 19.8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Indiana County 19.5</a:t>
            </a:r>
          </a:p>
          <a:p>
            <a:r>
              <a:rPr lang="en-US" sz="1600" dirty="0">
                <a:solidFill>
                  <a:schemeClr val="tx1"/>
                </a:solidFill>
              </a:rPr>
              <a:t>Wyoming County 18.8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Greene County 17.4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Beaver County 16.8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69230" y="1088079"/>
            <a:ext cx="4041775" cy="566535"/>
          </a:xfrm>
        </p:spPr>
        <p:txBody>
          <a:bodyPr/>
          <a:lstStyle/>
          <a:p>
            <a:r>
              <a:rPr lang="en-US" dirty="0"/>
              <a:t>10 Lowest Counties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216526" y="2174875"/>
            <a:ext cx="4041775" cy="3998244"/>
          </a:xfrm>
        </p:spPr>
        <p:txBody>
          <a:bodyPr/>
          <a:lstStyle/>
          <a:p>
            <a:r>
              <a:rPr lang="en-US" sz="1600" dirty="0"/>
              <a:t>Sullivan County 3.5</a:t>
            </a:r>
          </a:p>
          <a:p>
            <a:r>
              <a:rPr lang="en-US" sz="1600" dirty="0"/>
              <a:t>Union County 3.5</a:t>
            </a:r>
          </a:p>
          <a:p>
            <a:r>
              <a:rPr lang="en-US" sz="1600" dirty="0"/>
              <a:t>Snyder County 3.9</a:t>
            </a:r>
          </a:p>
          <a:p>
            <a:r>
              <a:rPr lang="en-US" sz="1600" dirty="0"/>
              <a:t>Warren County 5.0</a:t>
            </a:r>
          </a:p>
          <a:p>
            <a:r>
              <a:rPr lang="en-US" sz="1600" dirty="0"/>
              <a:t>Perry County 5.7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Pike County 6.0</a:t>
            </a:r>
          </a:p>
          <a:p>
            <a:r>
              <a:rPr lang="en-US" sz="1600" dirty="0"/>
              <a:t>Bedford County 6.1</a:t>
            </a:r>
          </a:p>
          <a:p>
            <a:r>
              <a:rPr lang="en-US" sz="1600" dirty="0"/>
              <a:t>Tioga County 6.8</a:t>
            </a:r>
          </a:p>
          <a:p>
            <a:r>
              <a:rPr lang="en-US" sz="1600" dirty="0"/>
              <a:t>Franklin County 7.0</a:t>
            </a:r>
          </a:p>
          <a:p>
            <a:r>
              <a:rPr lang="en-US" sz="1600" dirty="0"/>
              <a:t>York County 7.1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422838" y="5896304"/>
            <a:ext cx="660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 represents counties with Environmental Justice Communities</a:t>
            </a:r>
          </a:p>
        </p:txBody>
      </p:sp>
    </p:spTree>
    <p:extLst>
      <p:ext uri="{BB962C8B-B14F-4D97-AF65-F5344CB8AC3E}">
        <p14:creationId xmlns:p14="http://schemas.microsoft.com/office/powerpoint/2010/main" val="3360407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2935" y="-434811"/>
            <a:ext cx="8229600" cy="1143000"/>
          </a:xfrm>
        </p:spPr>
        <p:txBody>
          <a:bodyPr/>
          <a:lstStyle/>
          <a:p>
            <a:r>
              <a:rPr lang="en-US" dirty="0"/>
              <a:t>Lung Cancer Rates in PA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28700" y="734513"/>
            <a:ext cx="4040188" cy="935867"/>
          </a:xfrm>
        </p:spPr>
        <p:txBody>
          <a:bodyPr/>
          <a:lstStyle/>
          <a:p>
            <a:r>
              <a:rPr lang="en-US" dirty="0"/>
              <a:t> Counties Significantly higher than expected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28700" y="2174876"/>
            <a:ext cx="4040188" cy="464457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Both Men and Women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Philadelphia 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Delaware 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Allegheny 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Crawford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Washington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Erie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McKean</a:t>
            </a:r>
          </a:p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Monroe</a:t>
            </a:r>
          </a:p>
          <a:p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69230" y="718747"/>
            <a:ext cx="4041775" cy="935867"/>
          </a:xfrm>
        </p:spPr>
        <p:txBody>
          <a:bodyPr/>
          <a:lstStyle/>
          <a:p>
            <a:r>
              <a:rPr lang="en-US" dirty="0"/>
              <a:t>Counties Significantly lower than expected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216526" y="2174875"/>
            <a:ext cx="1771541" cy="133597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Men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r>
              <a:rPr lang="en-US" sz="1600" dirty="0"/>
              <a:t>NONE</a:t>
            </a: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422838" y="5896304"/>
            <a:ext cx="660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 represents counties with Environmental Justice Communities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6797" y="2242847"/>
            <a:ext cx="1813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Women</a:t>
            </a:r>
            <a:br>
              <a:rPr lang="en-US" sz="1600" b="1" dirty="0">
                <a:solidFill>
                  <a:schemeClr val="tx1"/>
                </a:solidFill>
              </a:rPr>
            </a:b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Snyder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Somerset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Bedford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Fulton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Lancaster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Cambria</a:t>
            </a: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Indiana</a:t>
            </a:r>
          </a:p>
        </p:txBody>
      </p:sp>
    </p:spTree>
    <p:extLst>
      <p:ext uri="{BB962C8B-B14F-4D97-AF65-F5344CB8AC3E}">
        <p14:creationId xmlns:p14="http://schemas.microsoft.com/office/powerpoint/2010/main" val="130928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FC798F-0482-4B06-BB09-5EC5CEA8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Disparate Exposure to Air Pollution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7B712E-3892-4D88-97FA-89D53625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47" y="825501"/>
            <a:ext cx="8804672" cy="1505254"/>
          </a:xfrm>
        </p:spPr>
        <p:txBody>
          <a:bodyPr/>
          <a:lstStyle/>
          <a:p>
            <a:r>
              <a:rPr lang="en-US" dirty="0"/>
              <a:t>150 million Americans live in counties with unhealthful levels of either ozone or particle pollution*</a:t>
            </a:r>
            <a:br>
              <a:rPr lang="en-US" dirty="0"/>
            </a:br>
            <a:endParaRPr lang="en-US" dirty="0"/>
          </a:p>
          <a:p>
            <a:r>
              <a:rPr lang="en-US" dirty="0"/>
              <a:t>74 million of these are people of color*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59E59-8CCE-4C9C-8B14-84F208A940D7}"/>
              </a:ext>
            </a:extLst>
          </p:cNvPr>
          <p:cNvSpPr txBox="1"/>
          <p:nvPr/>
        </p:nvSpPr>
        <p:spPr>
          <a:xfrm>
            <a:off x="1917577" y="5726097"/>
            <a:ext cx="535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American Lung Association State of the Air Report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77DB64-0079-437A-B0E6-1A0C9D937D86}"/>
              </a:ext>
            </a:extLst>
          </p:cNvPr>
          <p:cNvSpPr txBox="1"/>
          <p:nvPr/>
        </p:nvSpPr>
        <p:spPr>
          <a:xfrm>
            <a:off x="1713389" y="2894120"/>
            <a:ext cx="8060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Inadequate regulatory protections of all people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No regulatory mechanism to evaluate cumulative exposure </a:t>
            </a:r>
          </a:p>
        </p:txBody>
      </p:sp>
    </p:spTree>
    <p:extLst>
      <p:ext uri="{BB962C8B-B14F-4D97-AF65-F5344CB8AC3E}">
        <p14:creationId xmlns:p14="http://schemas.microsoft.com/office/powerpoint/2010/main" val="1179988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FC798F-0482-4B06-BB09-5EC5CEA8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EJScreen</a:t>
            </a:r>
            <a:r>
              <a:rPr lang="en-US" dirty="0"/>
              <a:t> Activity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7B712E-3892-4D88-97FA-89D53625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04" y="992290"/>
            <a:ext cx="4187040" cy="3510931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EPA's environmental justice mapping and screening tool </a:t>
            </a:r>
          </a:p>
          <a:p>
            <a:endParaRPr lang="en-US" b="0" dirty="0">
              <a:solidFill>
                <a:srgbClr val="1B1B1B"/>
              </a:solidFill>
              <a:latin typeface="Source Sans Pro Web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1B1B1B"/>
                </a:solidFill>
                <a:latin typeface="Source Sans Pro Web"/>
              </a:rPr>
              <a:t>Users choose a geographic area and t</a:t>
            </a: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his tool provides information on:</a:t>
            </a:r>
          </a:p>
          <a:p>
            <a:pPr lvl="1"/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Age, race/ethnicity </a:t>
            </a:r>
          </a:p>
          <a:p>
            <a:pPr lvl="1"/>
            <a:r>
              <a:rPr lang="en-US" dirty="0">
                <a:solidFill>
                  <a:srgbClr val="1B1B1B"/>
                </a:solidFill>
                <a:latin typeface="Source Sans Pro Web"/>
              </a:rPr>
              <a:t>S</a:t>
            </a: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ocioeconomic factors</a:t>
            </a:r>
            <a:endParaRPr lang="en-US" dirty="0">
              <a:solidFill>
                <a:srgbClr val="1B1B1B"/>
              </a:solidFill>
              <a:latin typeface="Source Sans Pro Web"/>
            </a:endParaRPr>
          </a:p>
          <a:p>
            <a:pPr lvl="1"/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Environmental factors</a:t>
            </a:r>
          </a:p>
          <a:p>
            <a:pPr marL="357187" lvl="1" indent="0">
              <a:buNone/>
            </a:pPr>
            <a:endParaRPr lang="en-US" b="0" i="0" dirty="0">
              <a:solidFill>
                <a:srgbClr val="1B1B1B"/>
              </a:solidFill>
              <a:effectLst/>
              <a:latin typeface="Source Sans Pro Web"/>
            </a:endParaRPr>
          </a:p>
        </p:txBody>
      </p:sp>
      <p:pic>
        <p:nvPicPr>
          <p:cNvPr id="1026" name="Picture 2" descr="How Does EPA Use EJScreen? | US EPA">
            <a:extLst>
              <a:ext uri="{FF2B5EF4-FFF2-40B4-BE49-F238E27FC236}">
                <a16:creationId xmlns:a16="http://schemas.microsoft.com/office/drawing/2014/main" id="{F90FC493-B844-4A6B-8C5F-94E879388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2853593"/>
            <a:ext cx="6001996" cy="33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Seal of the United States Environmental Protection ...">
            <a:extLst>
              <a:ext uri="{FF2B5EF4-FFF2-40B4-BE49-F238E27FC236}">
                <a16:creationId xmlns:a16="http://schemas.microsoft.com/office/drawing/2014/main" id="{DA417964-B1C1-4E87-B65A-668102F8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68" y="860963"/>
            <a:ext cx="1780954" cy="178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335E718-4D18-4076-8236-31888DBDD8CE}"/>
              </a:ext>
            </a:extLst>
          </p:cNvPr>
          <p:cNvSpPr txBox="1">
            <a:spLocks/>
          </p:cNvSpPr>
          <p:nvPr/>
        </p:nvSpPr>
        <p:spPr bwMode="auto">
          <a:xfrm>
            <a:off x="398804" y="4078243"/>
            <a:ext cx="3577440" cy="114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○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0" i="0" dirty="0" err="1">
                <a:solidFill>
                  <a:srgbClr val="1B1B1B"/>
                </a:solidFill>
                <a:effectLst/>
                <a:latin typeface="Source Sans Pro Web"/>
              </a:rPr>
              <a:t>EJScreen</a:t>
            </a: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 combines indicators into </a:t>
            </a:r>
            <a:r>
              <a:rPr lang="en-US" i="0" dirty="0">
                <a:solidFill>
                  <a:srgbClr val="1B1B1B"/>
                </a:solidFill>
                <a:effectLst/>
                <a:latin typeface="Source Sans Pro Web"/>
              </a:rPr>
              <a:t>EJ indexes</a:t>
            </a:r>
            <a:endParaRPr lang="en-US" dirty="0">
              <a:solidFill>
                <a:srgbClr val="1B1B1B"/>
              </a:solidFill>
              <a:latin typeface="Source Sans Pro Web"/>
            </a:endParaRPr>
          </a:p>
          <a:p>
            <a:pPr marL="357187" lvl="1" indent="0">
              <a:buFontTx/>
              <a:buNone/>
            </a:pPr>
            <a:endParaRPr lang="en-US" sz="1800" kern="0" dirty="0">
              <a:solidFill>
                <a:srgbClr val="1B1B1B"/>
              </a:solidFill>
              <a:latin typeface="Source Sans Pro Web"/>
            </a:endParaRPr>
          </a:p>
        </p:txBody>
      </p:sp>
    </p:spTree>
    <p:extLst>
      <p:ext uri="{BB962C8B-B14F-4D97-AF65-F5344CB8AC3E}">
        <p14:creationId xmlns:p14="http://schemas.microsoft.com/office/powerpoint/2010/main" val="47506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3110-C234-47F4-8FD2-AA7D402A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anyone control industry air pollution?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5A480-97E5-456B-BF5F-9B540FE56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Yes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Clean Air Act</a:t>
            </a:r>
          </a:p>
        </p:txBody>
      </p:sp>
      <p:sp>
        <p:nvSpPr>
          <p:cNvPr id="4" name="AutoShape 2" descr="Image result for EPA">
            <a:extLst>
              <a:ext uri="{FF2B5EF4-FFF2-40B4-BE49-F238E27FC236}">
                <a16:creationId xmlns:a16="http://schemas.microsoft.com/office/drawing/2014/main" id="{6C1233A6-7F04-42DB-A50C-1A234159E3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911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EPA">
            <a:extLst>
              <a:ext uri="{FF2B5EF4-FFF2-40B4-BE49-F238E27FC236}">
                <a16:creationId xmlns:a16="http://schemas.microsoft.com/office/drawing/2014/main" id="{8D21C9B7-8FDE-40A1-822F-7EAF78A86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684337"/>
            <a:ext cx="260165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3336" y="3490714"/>
            <a:ext cx="3329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C4C4C"/>
                </a:solidFill>
                <a:latin typeface="Mercury Text G1 A"/>
              </a:rPr>
              <a:t>A law designed to protect human health and the environment from the effects of air pollution.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52" y="4572000"/>
            <a:ext cx="142875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54" y="1809750"/>
            <a:ext cx="2357438" cy="419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8961" y="5043229"/>
            <a:ext cx="34128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C4C4C"/>
                </a:solidFill>
                <a:latin typeface="Mercury Text G1 A"/>
              </a:rPr>
              <a:t>Cut ground-level ozone, a dangerous component of smog, by more than 25 percent since 1980;</a:t>
            </a:r>
          </a:p>
        </p:txBody>
      </p:sp>
    </p:spTree>
    <p:extLst>
      <p:ext uri="{BB962C8B-B14F-4D97-AF65-F5344CB8AC3E}">
        <p14:creationId xmlns:p14="http://schemas.microsoft.com/office/powerpoint/2010/main" val="242584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3A94-23A6-4CB6-96FA-19D06A1E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 Screen: Environmental Justice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8B01-6F19-4386-90DE-E981D2E0A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29" y="1022074"/>
            <a:ext cx="9840694" cy="1320588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0" i="0" dirty="0">
                <a:solidFill>
                  <a:srgbClr val="1B1B1B"/>
                </a:solidFill>
                <a:effectLst/>
                <a:latin typeface="Source Sans Pro Web"/>
              </a:rPr>
              <a:t>EJ Indexes are given in </a:t>
            </a:r>
            <a:r>
              <a:rPr lang="en-US" sz="2400" i="0" dirty="0">
                <a:solidFill>
                  <a:srgbClr val="1B1B1B"/>
                </a:solidFill>
                <a:effectLst/>
                <a:latin typeface="Source Sans Pro Web"/>
              </a:rPr>
              <a:t>percentiles 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Source Sans Pro Web"/>
              </a:rPr>
              <a:t>compared to state or national data.</a:t>
            </a:r>
          </a:p>
          <a:p>
            <a:pPr marL="0" indent="0" algn="l">
              <a:buNone/>
            </a:pPr>
            <a:endParaRPr lang="en-US" b="0" dirty="0">
              <a:solidFill>
                <a:srgbClr val="1B1B1B"/>
              </a:solidFill>
              <a:latin typeface="Source Sans Pro Web"/>
            </a:endParaRPr>
          </a:p>
        </p:txBody>
      </p:sp>
      <p:pic>
        <p:nvPicPr>
          <p:cNvPr id="4098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C7D45234-0AE3-4A93-9E17-3146B607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9" y="3710736"/>
            <a:ext cx="650372" cy="65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00FFE0DC-4F54-4A2A-B639-98F1BE494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7" y="3600951"/>
            <a:ext cx="774196" cy="7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B1AED55D-16EE-4637-884B-0C94FBB4C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3" y="3538505"/>
            <a:ext cx="894155" cy="8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754566AF-2A79-4E97-96A8-F2E5E411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05" y="3497449"/>
            <a:ext cx="921645" cy="9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F2DE18FC-43DB-4950-8C8A-AC91642F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50" y="3461112"/>
            <a:ext cx="971548" cy="9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B02EDA09-12E0-4BB3-BB34-08C56D14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40" y="3434105"/>
            <a:ext cx="971548" cy="9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0E2B7B11-C07A-4958-8163-779FD2604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681" y="2902154"/>
            <a:ext cx="1645242" cy="16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AEE6BCD5-C836-41A4-93BC-D3B30839F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74" y="3121695"/>
            <a:ext cx="1350722" cy="13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961C25A9-DDB3-4D14-BF8A-FA8D64A2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24" y="3221619"/>
            <a:ext cx="1197476" cy="11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A1D3C43B-CC29-4A3A-85F0-7FD5ADAE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82" y="3339600"/>
            <a:ext cx="1052611" cy="105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98CE98-DD57-4720-AC86-1DD63BA48C82}"/>
              </a:ext>
            </a:extLst>
          </p:cNvPr>
          <p:cNvSpPr txBox="1">
            <a:spLocks/>
          </p:cNvSpPr>
          <p:nvPr/>
        </p:nvSpPr>
        <p:spPr bwMode="auto">
          <a:xfrm>
            <a:off x="117660" y="3034326"/>
            <a:ext cx="1445021" cy="9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○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0" kern="0" dirty="0">
                <a:solidFill>
                  <a:srgbClr val="1B1B1B"/>
                </a:solidFill>
                <a:latin typeface="Source Sans Pro Web"/>
              </a:rPr>
              <a:t>Lowest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kern="0" dirty="0">
              <a:solidFill>
                <a:srgbClr val="1B1B1B"/>
              </a:solidFill>
              <a:latin typeface="Source Sans Pro Web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5C2FFD-EC03-4349-8E40-FF39448606C5}"/>
              </a:ext>
            </a:extLst>
          </p:cNvPr>
          <p:cNvSpPr txBox="1">
            <a:spLocks/>
          </p:cNvSpPr>
          <p:nvPr/>
        </p:nvSpPr>
        <p:spPr bwMode="auto">
          <a:xfrm>
            <a:off x="9124892" y="2587249"/>
            <a:ext cx="1445021" cy="9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○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0" kern="0" dirty="0">
                <a:solidFill>
                  <a:srgbClr val="1B1B1B"/>
                </a:solidFill>
                <a:latin typeface="Source Sans Pro Web"/>
              </a:rPr>
              <a:t>Highest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kern="0" dirty="0">
              <a:solidFill>
                <a:srgbClr val="1B1B1B"/>
              </a:solidFill>
              <a:latin typeface="Source Sans Pro Web"/>
            </a:endParaRPr>
          </a:p>
        </p:txBody>
      </p:sp>
    </p:spTree>
    <p:extLst>
      <p:ext uri="{BB962C8B-B14F-4D97-AF65-F5344CB8AC3E}">
        <p14:creationId xmlns:p14="http://schemas.microsoft.com/office/powerpoint/2010/main" val="63000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3A94-23A6-4CB6-96FA-19D06A1E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 Screen: Environmental Justice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8B01-6F19-4386-90DE-E981D2E0A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29" y="1022074"/>
            <a:ext cx="9840694" cy="1320588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0" i="0" dirty="0">
                <a:solidFill>
                  <a:srgbClr val="1B1B1B"/>
                </a:solidFill>
                <a:effectLst/>
                <a:latin typeface="Source Sans Pro Web"/>
              </a:rPr>
              <a:t>EJ Indexes are given in </a:t>
            </a:r>
            <a:r>
              <a:rPr lang="en-US" sz="2400" i="0" dirty="0">
                <a:solidFill>
                  <a:srgbClr val="1B1B1B"/>
                </a:solidFill>
                <a:effectLst/>
                <a:latin typeface="Source Sans Pro Web"/>
              </a:rPr>
              <a:t>percentiles 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Source Sans Pro Web"/>
              </a:rPr>
              <a:t>compared to state or national data.</a:t>
            </a:r>
          </a:p>
          <a:p>
            <a:pPr marL="0" indent="0" algn="l">
              <a:buNone/>
            </a:pPr>
            <a:endParaRPr lang="en-US" b="0" dirty="0">
              <a:solidFill>
                <a:srgbClr val="1B1B1B"/>
              </a:solidFill>
              <a:latin typeface="Source Sans Pro Web"/>
            </a:endParaRPr>
          </a:p>
        </p:txBody>
      </p:sp>
      <p:pic>
        <p:nvPicPr>
          <p:cNvPr id="4098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C7D45234-0AE3-4A93-9E17-3146B607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9" y="3710736"/>
            <a:ext cx="650372" cy="65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00FFE0DC-4F54-4A2A-B639-98F1BE494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7" y="3600951"/>
            <a:ext cx="774196" cy="7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B1AED55D-16EE-4637-884B-0C94FBB4C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3" y="3538505"/>
            <a:ext cx="894155" cy="8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754566AF-2A79-4E97-96A8-F2E5E411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05" y="3497449"/>
            <a:ext cx="921645" cy="9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F2DE18FC-43DB-4950-8C8A-AC91642F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50" y="3461112"/>
            <a:ext cx="971548" cy="9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B02EDA09-12E0-4BB3-BB34-08C56D14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40" y="3434105"/>
            <a:ext cx="971548" cy="9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0E2B7B11-C07A-4958-8163-779FD2604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681" y="2902154"/>
            <a:ext cx="1645242" cy="16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AEE6BCD5-C836-41A4-93BC-D3B30839F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74" y="3121695"/>
            <a:ext cx="1350722" cy="13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961C25A9-DDB3-4D14-BF8A-FA8D64A2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24" y="3221619"/>
            <a:ext cx="1197476" cy="11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A1D3C43B-CC29-4A3A-85F0-7FD5ADAE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82" y="3339600"/>
            <a:ext cx="1052611" cy="105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98CE98-DD57-4720-AC86-1DD63BA48C82}"/>
              </a:ext>
            </a:extLst>
          </p:cNvPr>
          <p:cNvSpPr txBox="1">
            <a:spLocks/>
          </p:cNvSpPr>
          <p:nvPr/>
        </p:nvSpPr>
        <p:spPr bwMode="auto">
          <a:xfrm>
            <a:off x="117660" y="3034326"/>
            <a:ext cx="1445021" cy="9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○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0" kern="0" dirty="0">
                <a:solidFill>
                  <a:srgbClr val="1B1B1B"/>
                </a:solidFill>
                <a:latin typeface="Source Sans Pro Web"/>
              </a:rPr>
              <a:t>Lowest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kern="0" dirty="0">
              <a:solidFill>
                <a:srgbClr val="1B1B1B"/>
              </a:solidFill>
              <a:latin typeface="Source Sans Pro Web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5C2FFD-EC03-4349-8E40-FF39448606C5}"/>
              </a:ext>
            </a:extLst>
          </p:cNvPr>
          <p:cNvSpPr txBox="1">
            <a:spLocks/>
          </p:cNvSpPr>
          <p:nvPr/>
        </p:nvSpPr>
        <p:spPr bwMode="auto">
          <a:xfrm>
            <a:off x="9124892" y="2587249"/>
            <a:ext cx="1445021" cy="9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○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0" kern="0" dirty="0">
                <a:solidFill>
                  <a:srgbClr val="1B1B1B"/>
                </a:solidFill>
                <a:latin typeface="Source Sans Pro Web"/>
              </a:rPr>
              <a:t>Highest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kern="0" dirty="0">
              <a:solidFill>
                <a:srgbClr val="1B1B1B"/>
              </a:solidFill>
              <a:latin typeface="Source Sans Pro Web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D387D4-70D5-4D6A-85C8-8C22818435FF}"/>
              </a:ext>
            </a:extLst>
          </p:cNvPr>
          <p:cNvSpPr txBox="1">
            <a:spLocks/>
          </p:cNvSpPr>
          <p:nvPr/>
        </p:nvSpPr>
        <p:spPr bwMode="auto">
          <a:xfrm>
            <a:off x="4682823" y="5008026"/>
            <a:ext cx="2521554" cy="9512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○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 Web"/>
              </a:rPr>
              <a:t>60</a:t>
            </a:r>
            <a:r>
              <a:rPr lang="en-US" sz="2400" kern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 Web"/>
              </a:rPr>
              <a:t>th</a:t>
            </a:r>
            <a:r>
              <a:rPr lang="en-US" sz="2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 Web"/>
              </a:rPr>
              <a:t> Percentile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  <a:latin typeface="Source Sans Pro Web"/>
            </a:endParaRP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45610CCB-FD4B-4F92-8D56-1123DDA89CFB}"/>
              </a:ext>
            </a:extLst>
          </p:cNvPr>
          <p:cNvSpPr/>
          <p:nvPr/>
        </p:nvSpPr>
        <p:spPr bwMode="auto">
          <a:xfrm rot="16200000">
            <a:off x="2705843" y="2048246"/>
            <a:ext cx="280738" cy="4977261"/>
          </a:xfrm>
          <a:prstGeom prst="leftBracket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1F2667-5C54-496E-8189-D418A57FBB05}"/>
              </a:ext>
            </a:extLst>
          </p:cNvPr>
          <p:cNvCxnSpPr/>
          <p:nvPr/>
        </p:nvCxnSpPr>
        <p:spPr bwMode="auto">
          <a:xfrm flipV="1">
            <a:off x="5676900" y="4375147"/>
            <a:ext cx="0" cy="647700"/>
          </a:xfrm>
          <a:prstGeom prst="straightConnector1">
            <a:avLst/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677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3A94-23A6-4CB6-96FA-19D06A1E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 Screen: Environmental Justice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8B01-6F19-4386-90DE-E981D2E0A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29" y="1022074"/>
            <a:ext cx="9840694" cy="1320588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0" i="0" dirty="0">
                <a:solidFill>
                  <a:srgbClr val="1B1B1B"/>
                </a:solidFill>
                <a:effectLst/>
                <a:latin typeface="Source Sans Pro Web"/>
              </a:rPr>
              <a:t>EJ Indexes are given in </a:t>
            </a:r>
            <a:r>
              <a:rPr lang="en-US" sz="2400" i="0" dirty="0">
                <a:solidFill>
                  <a:srgbClr val="1B1B1B"/>
                </a:solidFill>
                <a:effectLst/>
                <a:latin typeface="Source Sans Pro Web"/>
              </a:rPr>
              <a:t>percentiles 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Source Sans Pro Web"/>
              </a:rPr>
              <a:t>compared to state or national data.</a:t>
            </a:r>
          </a:p>
          <a:p>
            <a:pPr marL="0" indent="0" algn="l">
              <a:buNone/>
            </a:pPr>
            <a:endParaRPr lang="en-US" b="0" dirty="0">
              <a:solidFill>
                <a:srgbClr val="1B1B1B"/>
              </a:solidFill>
              <a:latin typeface="Source Sans Pro Web"/>
            </a:endParaRPr>
          </a:p>
        </p:txBody>
      </p:sp>
      <p:pic>
        <p:nvPicPr>
          <p:cNvPr id="4098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C7D45234-0AE3-4A93-9E17-3146B607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9" y="3710736"/>
            <a:ext cx="650372" cy="65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00FFE0DC-4F54-4A2A-B639-98F1BE494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7" y="3600951"/>
            <a:ext cx="774196" cy="7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B1AED55D-16EE-4637-884B-0C94FBB4C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3" y="3538505"/>
            <a:ext cx="894155" cy="8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754566AF-2A79-4E97-96A8-F2E5E411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05" y="3497449"/>
            <a:ext cx="921645" cy="9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F2DE18FC-43DB-4950-8C8A-AC91642F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50" y="3461112"/>
            <a:ext cx="971548" cy="9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B02EDA09-12E0-4BB3-BB34-08C56D14E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40" y="3434105"/>
            <a:ext cx="971548" cy="9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0E2B7B11-C07A-4958-8163-779FD2604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681" y="2902154"/>
            <a:ext cx="1645242" cy="16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AEE6BCD5-C836-41A4-93BC-D3B30839F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74" y="3121695"/>
            <a:ext cx="1350722" cy="13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961C25A9-DDB3-4D14-BF8A-FA8D64A2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24" y="3221619"/>
            <a:ext cx="1197476" cy="11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ffice Building Outline Icon Pixel Perfect Stock Illustration - Download  Image Now - Icon, Office Building Exterior, Apartment - iStock">
            <a:extLst>
              <a:ext uri="{FF2B5EF4-FFF2-40B4-BE49-F238E27FC236}">
                <a16:creationId xmlns:a16="http://schemas.microsoft.com/office/drawing/2014/main" id="{A1D3C43B-CC29-4A3A-85F0-7FD5ADAE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82" y="3339600"/>
            <a:ext cx="1052611" cy="105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98CE98-DD57-4720-AC86-1DD63BA48C82}"/>
              </a:ext>
            </a:extLst>
          </p:cNvPr>
          <p:cNvSpPr txBox="1">
            <a:spLocks/>
          </p:cNvSpPr>
          <p:nvPr/>
        </p:nvSpPr>
        <p:spPr bwMode="auto">
          <a:xfrm>
            <a:off x="117660" y="3034326"/>
            <a:ext cx="1445021" cy="9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○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0" kern="0" dirty="0">
                <a:solidFill>
                  <a:srgbClr val="1B1B1B"/>
                </a:solidFill>
                <a:latin typeface="Source Sans Pro Web"/>
              </a:rPr>
              <a:t>Lowest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kern="0" dirty="0">
              <a:solidFill>
                <a:srgbClr val="1B1B1B"/>
              </a:solidFill>
              <a:latin typeface="Source Sans Pro Web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5C2FFD-EC03-4349-8E40-FF39448606C5}"/>
              </a:ext>
            </a:extLst>
          </p:cNvPr>
          <p:cNvSpPr txBox="1">
            <a:spLocks/>
          </p:cNvSpPr>
          <p:nvPr/>
        </p:nvSpPr>
        <p:spPr bwMode="auto">
          <a:xfrm>
            <a:off x="9124892" y="2587249"/>
            <a:ext cx="1445021" cy="9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○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400" b="0" kern="0" dirty="0">
                <a:solidFill>
                  <a:srgbClr val="1B1B1B"/>
                </a:solidFill>
                <a:latin typeface="Source Sans Pro Web"/>
              </a:rPr>
              <a:t>Highest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0" kern="0" dirty="0">
              <a:solidFill>
                <a:srgbClr val="1B1B1B"/>
              </a:solidFill>
              <a:latin typeface="Source Sans Pro Web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D387D4-70D5-4D6A-85C8-8C22818435FF}"/>
              </a:ext>
            </a:extLst>
          </p:cNvPr>
          <p:cNvSpPr txBox="1">
            <a:spLocks/>
          </p:cNvSpPr>
          <p:nvPr/>
        </p:nvSpPr>
        <p:spPr bwMode="auto">
          <a:xfrm>
            <a:off x="6415993" y="4993727"/>
            <a:ext cx="2521554" cy="9512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anose="05000000000000000000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  <a:cs typeface="ＭＳ Ｐゴシック" charset="0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○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 Web"/>
              </a:rPr>
              <a:t>80</a:t>
            </a:r>
            <a:r>
              <a:rPr lang="en-US" sz="2400" kern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 Web"/>
              </a:rPr>
              <a:t>th</a:t>
            </a:r>
            <a:r>
              <a:rPr lang="en-US" sz="2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 Web"/>
              </a:rPr>
              <a:t> Percentile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  <a:latin typeface="Source Sans Pro Web"/>
            </a:endParaRP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45610CCB-FD4B-4F92-8D56-1123DDA89CFB}"/>
              </a:ext>
            </a:extLst>
          </p:cNvPr>
          <p:cNvSpPr/>
          <p:nvPr/>
        </p:nvSpPr>
        <p:spPr bwMode="auto">
          <a:xfrm rot="16200000">
            <a:off x="3663267" y="1090822"/>
            <a:ext cx="295451" cy="6906821"/>
          </a:xfrm>
          <a:prstGeom prst="leftBracket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1F2667-5C54-496E-8189-D418A57FBB05}"/>
              </a:ext>
            </a:extLst>
          </p:cNvPr>
          <p:cNvCxnSpPr/>
          <p:nvPr/>
        </p:nvCxnSpPr>
        <p:spPr bwMode="auto">
          <a:xfrm flipV="1">
            <a:off x="7730400" y="4419094"/>
            <a:ext cx="0" cy="647700"/>
          </a:xfrm>
          <a:prstGeom prst="straightConnector1">
            <a:avLst/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425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9E55-371F-47AD-8330-AB54B344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EJScreen</a:t>
            </a:r>
            <a:r>
              <a:rPr lang="en-US" dirty="0"/>
              <a:t>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E453B-A114-42A4-B4F2-CF496833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522" y="987426"/>
            <a:ext cx="9585126" cy="36750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Create Reports</a:t>
            </a:r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r>
              <a:rPr lang="en-US" sz="2400" dirty="0"/>
              <a:t>Use this tool to explore EJ Indexes in different neighborhoods in Philadelphia</a:t>
            </a:r>
          </a:p>
          <a:p>
            <a:pPr marL="357187" lvl="1" indent="0">
              <a:buNone/>
            </a:pPr>
            <a:endParaRPr lang="en-US" sz="2400" dirty="0"/>
          </a:p>
          <a:p>
            <a:pPr marL="357187" lvl="1" indent="0">
              <a:buNone/>
            </a:pPr>
            <a:r>
              <a:rPr lang="en-US" sz="2400" dirty="0"/>
              <a:t>Explore reports using a 1-mile radius around:</a:t>
            </a:r>
          </a:p>
          <a:p>
            <a:pPr lvl="2"/>
            <a:r>
              <a:rPr lang="en-US" sz="2400" dirty="0"/>
              <a:t>Grays Ferry (EJ index: traffic proximity, air toxic cancer risk)</a:t>
            </a:r>
          </a:p>
          <a:p>
            <a:pPr lvl="2"/>
            <a:r>
              <a:rPr lang="en-US" sz="2400" dirty="0"/>
              <a:t>Imhotep (EJ Index: particulate matter 2.5, ozone)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CE534-1E65-4887-9CE5-87A10EBF8323}"/>
              </a:ext>
            </a:extLst>
          </p:cNvPr>
          <p:cNvSpPr txBox="1"/>
          <p:nvPr/>
        </p:nvSpPr>
        <p:spPr>
          <a:xfrm>
            <a:off x="258328" y="5501242"/>
            <a:ext cx="5149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1B1B1B"/>
                </a:solidFill>
                <a:effectLst/>
                <a:latin typeface="Source Sans Pro Web"/>
                <a:hlinkClick r:id="rId3"/>
              </a:rPr>
              <a:t>https://ejscreen.epa.gov/mapper/</a:t>
            </a:r>
            <a:r>
              <a:rPr lang="en-US" sz="2000" b="0" i="0" dirty="0">
                <a:solidFill>
                  <a:srgbClr val="1B1B1B"/>
                </a:solidFill>
                <a:effectLst/>
                <a:latin typeface="Source Sans Pro Web"/>
              </a:rPr>
              <a:t> </a:t>
            </a:r>
            <a:endParaRPr lang="en-US" sz="2000" b="0" dirty="0">
              <a:solidFill>
                <a:srgbClr val="1B1B1B"/>
              </a:solidFill>
              <a:latin typeface="Source Sans Pro Web"/>
            </a:endParaRPr>
          </a:p>
        </p:txBody>
      </p:sp>
    </p:spTree>
    <p:extLst>
      <p:ext uri="{BB962C8B-B14F-4D97-AF65-F5344CB8AC3E}">
        <p14:creationId xmlns:p14="http://schemas.microsoft.com/office/powerpoint/2010/main" val="412680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55789" y="-446304"/>
            <a:ext cx="8534400" cy="1066800"/>
          </a:xfrm>
        </p:spPr>
        <p:txBody>
          <a:bodyPr/>
          <a:lstStyle/>
          <a:p>
            <a:pPr eaLnBrk="1" hangingPunct="1"/>
            <a:r>
              <a:rPr lang="en-US" sz="4400" dirty="0"/>
              <a:t>2021 AMS Monitoring Network</a:t>
            </a:r>
          </a:p>
        </p:txBody>
      </p:sp>
      <p:pic>
        <p:nvPicPr>
          <p:cNvPr id="10244" name="Content Placeholder 5" descr="100_029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28700" y="2362200"/>
            <a:ext cx="4470400" cy="33528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398FEE-8D52-4228-91B6-C96A6B2913A5}"/>
              </a:ext>
            </a:extLst>
          </p:cNvPr>
          <p:cNvSpPr txBox="1"/>
          <p:nvPr/>
        </p:nvSpPr>
        <p:spPr>
          <a:xfrm>
            <a:off x="5753035" y="1655509"/>
            <a:ext cx="377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all neighborhoods are monitored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3E490B4-79F4-4FD4-B4D0-5AF4C08211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5" t="-227" r="31050" b="35753"/>
          <a:stretch/>
        </p:blipFill>
        <p:spPr>
          <a:xfrm>
            <a:off x="759000" y="1201064"/>
            <a:ext cx="4572001" cy="4966138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0715930-46C9-4D6E-92B0-E59B61FF80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64474" r="22292"/>
          <a:stretch/>
        </p:blipFill>
        <p:spPr>
          <a:xfrm>
            <a:off x="4423948" y="3811889"/>
            <a:ext cx="5334000" cy="2355313"/>
          </a:xfrm>
          <a:prstGeom prst="rect">
            <a:avLst/>
          </a:prstGeom>
        </p:spPr>
      </p:pic>
      <p:sp>
        <p:nvSpPr>
          <p:cNvPr id="3" name="Star: 7 Points 2">
            <a:extLst>
              <a:ext uri="{FF2B5EF4-FFF2-40B4-BE49-F238E27FC236}">
                <a16:creationId xmlns:a16="http://schemas.microsoft.com/office/drawing/2014/main" id="{7DBAB618-C054-4408-9E0D-D4F534AD5581}"/>
              </a:ext>
            </a:extLst>
          </p:cNvPr>
          <p:cNvSpPr/>
          <p:nvPr/>
        </p:nvSpPr>
        <p:spPr bwMode="auto">
          <a:xfrm>
            <a:off x="2355818" y="2755900"/>
            <a:ext cx="311182" cy="317500"/>
          </a:xfrm>
          <a:prstGeom prst="star7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2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EPA Tests The Air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1019" y="605007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www.airnow.gov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0518" y="6050070"/>
            <a:ext cx="3503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www.airqualitypartnership.org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10" y="1600200"/>
            <a:ext cx="7981381" cy="44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9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16" y="-850900"/>
            <a:ext cx="9583933" cy="1524000"/>
          </a:xfrm>
        </p:spPr>
        <p:txBody>
          <a:bodyPr/>
          <a:lstStyle/>
          <a:p>
            <a:r>
              <a:rPr lang="en-US" sz="3600" dirty="0"/>
              <a:t>How can I tell when the air is unhealthy?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1" y="1600200"/>
            <a:ext cx="494464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8300" y="4953001"/>
            <a:ext cx="7256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Can you see air pollution? 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Invisible to the naked eye, ozone and fine particle pollution can cause asthma attacks</a:t>
            </a:r>
          </a:p>
        </p:txBody>
      </p:sp>
    </p:spTree>
    <p:extLst>
      <p:ext uri="{BB962C8B-B14F-4D97-AF65-F5344CB8AC3E}">
        <p14:creationId xmlns:p14="http://schemas.microsoft.com/office/powerpoint/2010/main" val="213469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28600"/>
            <a:ext cx="7543800" cy="1219200"/>
          </a:xfrm>
        </p:spPr>
        <p:txBody>
          <a:bodyPr/>
          <a:lstStyle/>
          <a:p>
            <a:r>
              <a:rPr lang="en-US" dirty="0"/>
              <a:t>Air Quality Alerts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762000"/>
            <a:ext cx="8229600" cy="52578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 up with the following resources:</a:t>
            </a:r>
            <a:b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linkClick r:id="rId3"/>
              </a:rPr>
              <a:t>www.airnow.gov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receive alerts</a:t>
            </a: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your smartphone through an App.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linkClick r:id="rId4"/>
              </a:rPr>
              <a:t>www.airqualitypartnership.org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receive alerts </a:t>
            </a: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email or text.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www.sthelens.gov.uk/media/357621/air_qual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61" y="4401008"/>
            <a:ext cx="4876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elephone clip art phone clipart - Clipartix">
            <a:extLst>
              <a:ext uri="{FF2B5EF4-FFF2-40B4-BE49-F238E27FC236}">
                <a16:creationId xmlns:a16="http://schemas.microsoft.com/office/drawing/2014/main" id="{BF0A4FC0-69D1-4749-A07A-34B1CAAE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4060" y="12192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5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use this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00201"/>
            <a:ext cx="3955576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breathe faster when we exercise, like playing sports outside and end up breathing more air.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Orange or above--- everyone should avoid outdoor exercise in the afternoon.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http://www.knowabouthealth.com/wp-content/uploads/2010/08/air_quality_index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4276" y="1676401"/>
            <a:ext cx="351357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07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1400175" y="3001963"/>
            <a:ext cx="8389938" cy="3175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36625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898" tIns="51949" rIns="103898" bIns="51949" anchor="ctr"/>
          <a:lstStyle>
            <a:lvl1pPr defTabSz="1039813">
              <a:defRPr sz="1400">
                <a:solidFill>
                  <a:srgbClr val="07410D"/>
                </a:solidFill>
                <a:latin typeface="Arial" pitchFamily="34" charset="0"/>
              </a:defRPr>
            </a:lvl1pPr>
            <a:lvl2pPr marL="742950" indent="-28575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2pPr>
            <a:lvl3pPr marL="1143000" indent="-22860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3pPr>
            <a:lvl4pPr marL="1600200" indent="-22860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4pPr>
            <a:lvl5pPr marL="2057400" indent="-22860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168401" y="1151602"/>
            <a:ext cx="8621712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039813">
              <a:defRPr sz="1400">
                <a:solidFill>
                  <a:srgbClr val="07410D"/>
                </a:solidFill>
                <a:latin typeface="Arial" pitchFamily="34" charset="0"/>
              </a:defRPr>
            </a:lvl1pPr>
            <a:lvl2pPr marL="742950" indent="-28575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2pPr>
            <a:lvl3pPr marL="1143000" indent="-22860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3pPr>
            <a:lvl4pPr marL="1600200" indent="-22860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4pPr>
            <a:lvl5pPr marL="2057400" indent="-228600" defTabSz="1039813">
              <a:defRPr sz="1400">
                <a:solidFill>
                  <a:srgbClr val="07410D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7410D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3600" b="1" dirty="0">
                <a:solidFill>
                  <a:srgbClr val="000000"/>
                </a:solidFill>
                <a:latin typeface="Arial Black" pitchFamily="34" charset="0"/>
              </a:rPr>
              <a:t>Environmental Justice</a:t>
            </a:r>
          </a:p>
        </p:txBody>
      </p:sp>
      <p:pic>
        <p:nvPicPr>
          <p:cNvPr id="5127" name="Picture 9" descr="Perelman-CEET_blue+green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6030913"/>
            <a:ext cx="33480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4AB0-5D99-4155-83DF-145E63D3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36" y="90487"/>
            <a:ext cx="9585127" cy="558800"/>
          </a:xfrm>
        </p:spPr>
        <p:txBody>
          <a:bodyPr/>
          <a:lstStyle/>
          <a:p>
            <a:r>
              <a:rPr lang="en-US" sz="28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</a:rPr>
              <a:t>Robert Bullard’s Definition of Environmental Justice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0A2F4-6F76-48DB-9C9E-F01075F7C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64" y="2122673"/>
            <a:ext cx="8804672" cy="1525195"/>
          </a:xfrm>
        </p:spPr>
        <p:txBody>
          <a:bodyPr/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Environmental justice demands that everyone is entitled to equal protection and equal enforcement of our environmental, health, housing, land use , transportation, energy, and civil rights laws and regulations.</a:t>
            </a:r>
          </a:p>
        </p:txBody>
      </p:sp>
    </p:spTree>
    <p:extLst>
      <p:ext uri="{BB962C8B-B14F-4D97-AF65-F5344CB8AC3E}">
        <p14:creationId xmlns:p14="http://schemas.microsoft.com/office/powerpoint/2010/main" val="2630261043"/>
      </p:ext>
    </p:extLst>
  </p:cSld>
  <p:clrMapOvr>
    <a:masterClrMapping/>
  </p:clrMapOvr>
</p:sld>
</file>

<file path=ppt/theme/theme1.xml><?xml version="1.0" encoding="utf-8"?>
<a:theme xmlns:a="http://schemas.openxmlformats.org/drawingml/2006/main" name="CEET template">
  <a:themeElements>
    <a:clrScheme name="Perelman School of Medicine Template 2011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relman School of Medicine Templat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elman School of Medicine Template 20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EET template" id="{E6691A40-FF95-41AB-B15B-FC5065342C4A}" vid="{E11340A5-D722-41EC-8B26-B97FEE9474FB}"/>
    </a:ext>
  </a:extLst>
</a:theme>
</file>

<file path=ppt/theme/theme2.xml><?xml version="1.0" encoding="utf-8"?>
<a:theme xmlns:a="http://schemas.openxmlformats.org/drawingml/2006/main" name="1_CEET template">
  <a:themeElements>
    <a:clrScheme name="Perelman School of Medicine Template 2011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relman School of Medicine Templat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elman School of Medicine Template 20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EET template" id="{E6691A40-FF95-41AB-B15B-FC5065342C4A}" vid="{E11340A5-D722-41EC-8B26-B97FEE9474FB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CEET template</Template>
  <TotalTime>56478</TotalTime>
  <Pages>32</Pages>
  <Words>963</Words>
  <Application>Microsoft Office PowerPoint</Application>
  <PresentationFormat>35mm Slides</PresentationFormat>
  <Paragraphs>172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Wingdings</vt:lpstr>
      <vt:lpstr>Arial Black</vt:lpstr>
      <vt:lpstr>Mercury Text G1 A</vt:lpstr>
      <vt:lpstr>utopia-std</vt:lpstr>
      <vt:lpstr>Arial</vt:lpstr>
      <vt:lpstr>Source Sans Pro Web</vt:lpstr>
      <vt:lpstr>Arial</vt:lpstr>
      <vt:lpstr>Aharoni</vt:lpstr>
      <vt:lpstr>Franklin Gothic Book</vt:lpstr>
      <vt:lpstr>Segoe UI</vt:lpstr>
      <vt:lpstr>Roboto</vt:lpstr>
      <vt:lpstr>CEET template</vt:lpstr>
      <vt:lpstr>1_CEET template</vt:lpstr>
      <vt:lpstr>Environmental Justice </vt:lpstr>
      <vt:lpstr>Does anyone control industry air pollution?</vt:lpstr>
      <vt:lpstr>2021 AMS Monitoring Network</vt:lpstr>
      <vt:lpstr>The EPA Tests The Air </vt:lpstr>
      <vt:lpstr>How can I tell when the air is unhealthy?</vt:lpstr>
      <vt:lpstr>Air Quality Alerts </vt:lpstr>
      <vt:lpstr>How do we use this information?</vt:lpstr>
      <vt:lpstr>PowerPoint Presentation</vt:lpstr>
      <vt:lpstr>Robert Bullard’s Definition of Environmental Justice</vt:lpstr>
      <vt:lpstr>Environmental Racism</vt:lpstr>
      <vt:lpstr>Redlining in Philadelphia</vt:lpstr>
      <vt:lpstr>PowerPoint Presentation</vt:lpstr>
      <vt:lpstr>Environmental Injustice in 2020</vt:lpstr>
      <vt:lpstr>Environmental Justice</vt:lpstr>
      <vt:lpstr>eMapPA: Environmental Justice Areas</vt:lpstr>
      <vt:lpstr>Rates of Hospitalization for Asthma in PA</vt:lpstr>
      <vt:lpstr>Lung Cancer Rates in PA</vt:lpstr>
      <vt:lpstr>Disparate Exposure to Air Pollution</vt:lpstr>
      <vt:lpstr>EJScreen Activity </vt:lpstr>
      <vt:lpstr>EJ Screen: Environmental Justice Index</vt:lpstr>
      <vt:lpstr>EJ Screen: Environmental Justice Index</vt:lpstr>
      <vt:lpstr>EJ Screen: Environmental Justice Index</vt:lpstr>
      <vt:lpstr>EJScreen Activity</vt:lpstr>
    </vt:vector>
  </TitlesOfParts>
  <Manager>SEP</Manager>
  <Company>PENN Med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 with PM</dc:title>
  <dc:subject>IBM</dc:subject>
  <dc:creator>AHR</dc:creator>
  <cp:lastModifiedBy>Wood, Adrian</cp:lastModifiedBy>
  <cp:revision>1035</cp:revision>
  <cp:lastPrinted>2013-06-11T13:24:26Z</cp:lastPrinted>
  <dcterms:created xsi:type="dcterms:W3CDTF">1999-06-17T22:56:41Z</dcterms:created>
  <dcterms:modified xsi:type="dcterms:W3CDTF">2023-02-27T21:35:26Z</dcterms:modified>
</cp:coreProperties>
</file>